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1"/>
  </p:sldMasterIdLst>
  <p:notesMasterIdLst>
    <p:notesMasterId r:id="rId27"/>
  </p:notesMasterIdLst>
  <p:sldIdLst>
    <p:sldId id="330" r:id="rId2"/>
    <p:sldId id="514" r:id="rId3"/>
    <p:sldId id="585" r:id="rId4"/>
    <p:sldId id="564" r:id="rId5"/>
    <p:sldId id="565" r:id="rId6"/>
    <p:sldId id="566" r:id="rId7"/>
    <p:sldId id="567" r:id="rId8"/>
    <p:sldId id="568" r:id="rId9"/>
    <p:sldId id="569" r:id="rId10"/>
    <p:sldId id="570" r:id="rId11"/>
    <p:sldId id="571" r:id="rId12"/>
    <p:sldId id="572" r:id="rId13"/>
    <p:sldId id="573" r:id="rId14"/>
    <p:sldId id="574" r:id="rId15"/>
    <p:sldId id="575" r:id="rId16"/>
    <p:sldId id="576" r:id="rId17"/>
    <p:sldId id="577" r:id="rId18"/>
    <p:sldId id="578" r:id="rId19"/>
    <p:sldId id="579" r:id="rId20"/>
    <p:sldId id="555" r:id="rId21"/>
    <p:sldId id="580" r:id="rId22"/>
    <p:sldId id="582" r:id="rId23"/>
    <p:sldId id="584" r:id="rId24"/>
    <p:sldId id="470" r:id="rId25"/>
    <p:sldId id="304" r:id="rId26"/>
  </p:sldIdLst>
  <p:sldSz cx="9144000" cy="6858000" type="screen4x3"/>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2" userDrawn="1">
          <p15:clr>
            <a:srgbClr val="A4A3A4"/>
          </p15:clr>
        </p15:guide>
        <p15:guide id="2" pos="476" userDrawn="1">
          <p15:clr>
            <a:srgbClr val="A4A3A4"/>
          </p15:clr>
        </p15:guide>
        <p15:guide id="3" pos="5556" userDrawn="1">
          <p15:clr>
            <a:srgbClr val="A4A3A4"/>
          </p15:clr>
        </p15:guide>
        <p15:guide id="4" pos="2880" userDrawn="1">
          <p15:clr>
            <a:srgbClr val="A4A3A4"/>
          </p15:clr>
        </p15:guide>
        <p15:guide id="5" pos="3697">
          <p15:clr>
            <a:srgbClr val="A4A3A4"/>
          </p15:clr>
        </p15:guide>
        <p15:guide id="6" orient="horz" pos="618" userDrawn="1">
          <p15:clr>
            <a:srgbClr val="A4A3A4"/>
          </p15:clr>
        </p15:guide>
        <p15:guide id="7" pos="2517" userDrawn="1">
          <p15:clr>
            <a:srgbClr val="A4A3A4"/>
          </p15:clr>
        </p15:guide>
        <p15:guide id="8" pos="56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200"/>
    <a:srgbClr val="F49F2E"/>
    <a:srgbClr val="EF9E33"/>
    <a:srgbClr val="E8A23A"/>
    <a:srgbClr val="E8953A"/>
    <a:srgbClr val="F29630"/>
    <a:srgbClr val="ED9E35"/>
    <a:srgbClr val="E1AC41"/>
    <a:srgbClr val="EC9E36"/>
    <a:srgbClr val="F5A4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76" autoAdjust="0"/>
    <p:restoredTop sz="94849" autoAdjust="0"/>
  </p:normalViewPr>
  <p:slideViewPr>
    <p:cSldViewPr>
      <p:cViewPr varScale="1">
        <p:scale>
          <a:sx n="68" d="100"/>
          <a:sy n="68" d="100"/>
        </p:scale>
        <p:origin x="1524" y="72"/>
      </p:cViewPr>
      <p:guideLst>
        <p:guide orient="horz" pos="3702"/>
        <p:guide pos="476"/>
        <p:guide pos="5556"/>
        <p:guide pos="2880"/>
        <p:guide pos="3697"/>
        <p:guide orient="horz" pos="618"/>
        <p:guide pos="2517"/>
        <p:guide pos="5692"/>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92" d="100"/>
          <a:sy n="92" d="100"/>
        </p:scale>
        <p:origin x="-181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a:cs typeface="Arial" charset="0"/>
              </a:defRPr>
            </a:lvl1pPr>
          </a:lstStyle>
          <a:p>
            <a:pPr>
              <a:defRPr/>
            </a:pPr>
            <a:fld id="{9AF60A01-150A-0347-BDAC-05B5CBDCE6D3}" type="datetimeFigureOut">
              <a:rPr lang="en-US" smtClean="0"/>
              <a:pPr>
                <a:defRPr/>
              </a:pPr>
              <a:t>4/15/2019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a:cs typeface="Arial" charset="0"/>
              </a:defRPr>
            </a:lvl1pPr>
          </a:lstStyle>
          <a:p>
            <a:pPr>
              <a:defRPr/>
            </a:pPr>
            <a:fld id="{4C0F04F4-72F5-0543-ADA0-8DCE66591217}" type="slidenum">
              <a:rPr lang="en-US" smtClean="0"/>
              <a:pPr>
                <a:defRPr/>
              </a:pPr>
              <a:t>‹#›</a:t>
            </a:fld>
            <a:endParaRPr lang="en-US" dirty="0"/>
          </a:p>
        </p:txBody>
      </p:sp>
    </p:spTree>
    <p:extLst>
      <p:ext uri="{BB962C8B-B14F-4D97-AF65-F5344CB8AC3E}">
        <p14:creationId xmlns:p14="http://schemas.microsoft.com/office/powerpoint/2010/main" val="2232971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2</a:t>
            </a:fld>
            <a:endParaRPr lang="en-US"/>
          </a:p>
        </p:txBody>
      </p:sp>
    </p:spTree>
    <p:extLst>
      <p:ext uri="{BB962C8B-B14F-4D97-AF65-F5344CB8AC3E}">
        <p14:creationId xmlns:p14="http://schemas.microsoft.com/office/powerpoint/2010/main" val="2339077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12</a:t>
            </a:fld>
            <a:endParaRPr lang="en-US"/>
          </a:p>
        </p:txBody>
      </p:sp>
    </p:spTree>
    <p:extLst>
      <p:ext uri="{BB962C8B-B14F-4D97-AF65-F5344CB8AC3E}">
        <p14:creationId xmlns:p14="http://schemas.microsoft.com/office/powerpoint/2010/main" val="2012750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13</a:t>
            </a:fld>
            <a:endParaRPr lang="en-US"/>
          </a:p>
        </p:txBody>
      </p:sp>
    </p:spTree>
    <p:extLst>
      <p:ext uri="{BB962C8B-B14F-4D97-AF65-F5344CB8AC3E}">
        <p14:creationId xmlns:p14="http://schemas.microsoft.com/office/powerpoint/2010/main" val="2103909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14</a:t>
            </a:fld>
            <a:endParaRPr lang="en-US"/>
          </a:p>
        </p:txBody>
      </p:sp>
    </p:spTree>
    <p:extLst>
      <p:ext uri="{BB962C8B-B14F-4D97-AF65-F5344CB8AC3E}">
        <p14:creationId xmlns:p14="http://schemas.microsoft.com/office/powerpoint/2010/main" val="552129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15</a:t>
            </a:fld>
            <a:endParaRPr lang="en-US"/>
          </a:p>
        </p:txBody>
      </p:sp>
    </p:spTree>
    <p:extLst>
      <p:ext uri="{BB962C8B-B14F-4D97-AF65-F5344CB8AC3E}">
        <p14:creationId xmlns:p14="http://schemas.microsoft.com/office/powerpoint/2010/main" val="3606567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16</a:t>
            </a:fld>
            <a:endParaRPr lang="en-US"/>
          </a:p>
        </p:txBody>
      </p:sp>
    </p:spTree>
    <p:extLst>
      <p:ext uri="{BB962C8B-B14F-4D97-AF65-F5344CB8AC3E}">
        <p14:creationId xmlns:p14="http://schemas.microsoft.com/office/powerpoint/2010/main" val="4293596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17</a:t>
            </a:fld>
            <a:endParaRPr lang="en-US"/>
          </a:p>
        </p:txBody>
      </p:sp>
    </p:spTree>
    <p:extLst>
      <p:ext uri="{BB962C8B-B14F-4D97-AF65-F5344CB8AC3E}">
        <p14:creationId xmlns:p14="http://schemas.microsoft.com/office/powerpoint/2010/main" val="2686224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18</a:t>
            </a:fld>
            <a:endParaRPr lang="en-US"/>
          </a:p>
        </p:txBody>
      </p:sp>
    </p:spTree>
    <p:extLst>
      <p:ext uri="{BB962C8B-B14F-4D97-AF65-F5344CB8AC3E}">
        <p14:creationId xmlns:p14="http://schemas.microsoft.com/office/powerpoint/2010/main" val="60976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19</a:t>
            </a:fld>
            <a:endParaRPr lang="en-US"/>
          </a:p>
        </p:txBody>
      </p:sp>
    </p:spTree>
    <p:extLst>
      <p:ext uri="{BB962C8B-B14F-4D97-AF65-F5344CB8AC3E}">
        <p14:creationId xmlns:p14="http://schemas.microsoft.com/office/powerpoint/2010/main" val="1276483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Covers the major disciplines</a:t>
            </a:r>
            <a:r>
              <a:rPr lang="en-US" sz="1200" b="0" i="0" u="none" strike="noStrike" kern="1200" baseline="0" dirty="0">
                <a:solidFill>
                  <a:schemeClr val="tx1"/>
                </a:solidFill>
                <a:effectLst/>
                <a:latin typeface="+mn-lt"/>
                <a:ea typeface="+mn-ea"/>
                <a:cs typeface="+mn-cs"/>
              </a:rPr>
              <a:t> and established brands that we know sell well </a:t>
            </a:r>
            <a:endParaRPr lang="en-US" dirty="0"/>
          </a:p>
          <a:p>
            <a:endParaRPr lang="en-GB" dirty="0"/>
          </a:p>
        </p:txBody>
      </p:sp>
      <p:sp>
        <p:nvSpPr>
          <p:cNvPr id="4" name="Slide Number Placeholder 3"/>
          <p:cNvSpPr>
            <a:spLocks noGrp="1"/>
          </p:cNvSpPr>
          <p:nvPr>
            <p:ph type="sldNum" sz="quarter" idx="10"/>
          </p:nvPr>
        </p:nvSpPr>
        <p:spPr/>
        <p:txBody>
          <a:bodyPr/>
          <a:lstStyle/>
          <a:p>
            <a:fld id="{41BC1FBA-0023-4D5F-A1EA-48BA848B888E}" type="slidenum">
              <a:rPr lang="en-US" smtClean="0"/>
              <a:t>20</a:t>
            </a:fld>
            <a:endParaRPr lang="en-US"/>
          </a:p>
        </p:txBody>
      </p:sp>
    </p:spTree>
    <p:extLst>
      <p:ext uri="{BB962C8B-B14F-4D97-AF65-F5344CB8AC3E}">
        <p14:creationId xmlns:p14="http://schemas.microsoft.com/office/powerpoint/2010/main" val="3217905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5F87E-E4E3-4E7C-923A-061407EAF2A7}" type="slidenum">
              <a:rPr lang="en-US" smtClean="0"/>
              <a:t>24</a:t>
            </a:fld>
            <a:endParaRPr lang="en-US"/>
          </a:p>
        </p:txBody>
      </p:sp>
    </p:spTree>
    <p:extLst>
      <p:ext uri="{BB962C8B-B14F-4D97-AF65-F5344CB8AC3E}">
        <p14:creationId xmlns:p14="http://schemas.microsoft.com/office/powerpoint/2010/main" val="2823105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4</a:t>
            </a:fld>
            <a:endParaRPr lang="en-US"/>
          </a:p>
        </p:txBody>
      </p:sp>
    </p:spTree>
    <p:extLst>
      <p:ext uri="{BB962C8B-B14F-4D97-AF65-F5344CB8AC3E}">
        <p14:creationId xmlns:p14="http://schemas.microsoft.com/office/powerpoint/2010/main" val="767011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5</a:t>
            </a:fld>
            <a:endParaRPr lang="en-US"/>
          </a:p>
        </p:txBody>
      </p:sp>
    </p:spTree>
    <p:extLst>
      <p:ext uri="{BB962C8B-B14F-4D97-AF65-F5344CB8AC3E}">
        <p14:creationId xmlns:p14="http://schemas.microsoft.com/office/powerpoint/2010/main" val="1683705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6</a:t>
            </a:fld>
            <a:endParaRPr lang="en-US"/>
          </a:p>
        </p:txBody>
      </p:sp>
    </p:spTree>
    <p:extLst>
      <p:ext uri="{BB962C8B-B14F-4D97-AF65-F5344CB8AC3E}">
        <p14:creationId xmlns:p14="http://schemas.microsoft.com/office/powerpoint/2010/main" val="1484668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7</a:t>
            </a:fld>
            <a:endParaRPr lang="en-US"/>
          </a:p>
        </p:txBody>
      </p:sp>
    </p:spTree>
    <p:extLst>
      <p:ext uri="{BB962C8B-B14F-4D97-AF65-F5344CB8AC3E}">
        <p14:creationId xmlns:p14="http://schemas.microsoft.com/office/powerpoint/2010/main" val="201856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8</a:t>
            </a:fld>
            <a:endParaRPr lang="en-US"/>
          </a:p>
        </p:txBody>
      </p:sp>
    </p:spTree>
    <p:extLst>
      <p:ext uri="{BB962C8B-B14F-4D97-AF65-F5344CB8AC3E}">
        <p14:creationId xmlns:p14="http://schemas.microsoft.com/office/powerpoint/2010/main" val="169206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9</a:t>
            </a:fld>
            <a:endParaRPr lang="en-US"/>
          </a:p>
        </p:txBody>
      </p:sp>
    </p:spTree>
    <p:extLst>
      <p:ext uri="{BB962C8B-B14F-4D97-AF65-F5344CB8AC3E}">
        <p14:creationId xmlns:p14="http://schemas.microsoft.com/office/powerpoint/2010/main" val="487312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10</a:t>
            </a:fld>
            <a:endParaRPr lang="en-US"/>
          </a:p>
        </p:txBody>
      </p:sp>
    </p:spTree>
    <p:extLst>
      <p:ext uri="{BB962C8B-B14F-4D97-AF65-F5344CB8AC3E}">
        <p14:creationId xmlns:p14="http://schemas.microsoft.com/office/powerpoint/2010/main" val="397704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EEFF2-1290-4797-AB69-26E185477DBF}" type="slidenum">
              <a:rPr lang="en-US" smtClean="0"/>
              <a:t>11</a:t>
            </a:fld>
            <a:endParaRPr lang="en-US"/>
          </a:p>
        </p:txBody>
      </p:sp>
    </p:spTree>
    <p:extLst>
      <p:ext uri="{BB962C8B-B14F-4D97-AF65-F5344CB8AC3E}">
        <p14:creationId xmlns:p14="http://schemas.microsoft.com/office/powerpoint/2010/main" val="4246664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7AA279DE-9AE5-8744-BBAE-40670EBC5023}" type="datetimeFigureOut">
              <a:rPr lang="en-US" smtClean="0"/>
              <a:pPr>
                <a:defRPr/>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0D93FA48-EB43-ED4B-9849-FBC3652B6CFD}" type="slidenum">
              <a:rPr lang="en-US" smtClean="0"/>
              <a:pPr>
                <a:defRPr/>
              </a:pPr>
              <a:t>‹#›</a:t>
            </a:fld>
            <a:endParaRPr lang="en-US"/>
          </a:p>
        </p:txBody>
      </p:sp>
    </p:spTree>
    <p:extLst>
      <p:ext uri="{BB962C8B-B14F-4D97-AF65-F5344CB8AC3E}">
        <p14:creationId xmlns:p14="http://schemas.microsoft.com/office/powerpoint/2010/main" val="154025434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C16DED2-0885-CD4A-B39E-E63924498B83}" type="datetimeFigureOut">
              <a:rPr lang="en-US" smtClean="0"/>
              <a:pPr>
                <a:defRPr/>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2B86EE66-ED44-684C-BCEB-785D89AF1E97}" type="slidenum">
              <a:rPr lang="en-US" smtClean="0"/>
              <a:pPr>
                <a:defRPr/>
              </a:pPr>
              <a:t>‹#›</a:t>
            </a:fld>
            <a:endParaRPr lang="en-US"/>
          </a:p>
        </p:txBody>
      </p:sp>
    </p:spTree>
    <p:extLst>
      <p:ext uri="{BB962C8B-B14F-4D97-AF65-F5344CB8AC3E}">
        <p14:creationId xmlns:p14="http://schemas.microsoft.com/office/powerpoint/2010/main" val="189872161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BED27C10-48BD-7540-A2D4-BE89EED64108}" type="datetimeFigureOut">
              <a:rPr lang="en-US" smtClean="0"/>
              <a:pPr>
                <a:defRPr/>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CC0E11A1-62BC-D94C-A43D-270FFEFDCE7E}" type="slidenum">
              <a:rPr lang="en-US" smtClean="0"/>
              <a:pPr>
                <a:defRPr/>
              </a:pPr>
              <a:t>‹#›</a:t>
            </a:fld>
            <a:endParaRPr lang="en-US"/>
          </a:p>
        </p:txBody>
      </p:sp>
    </p:spTree>
    <p:extLst>
      <p:ext uri="{BB962C8B-B14F-4D97-AF65-F5344CB8AC3E}">
        <p14:creationId xmlns:p14="http://schemas.microsoft.com/office/powerpoint/2010/main" val="406996859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Option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2" cy="6857432"/>
          </a:xfrm>
          <a:prstGeom prst="rect">
            <a:avLst/>
          </a:prstGeom>
        </p:spPr>
      </p:pic>
      <p:pic>
        <p:nvPicPr>
          <p:cNvPr id="16" name="Picture 15" descr="orangebar.jpg"/>
          <p:cNvPicPr>
            <a:picLocks noChangeAspect="1"/>
          </p:cNvPicPr>
          <p:nvPr userDrawn="1"/>
        </p:nvPicPr>
        <p:blipFill>
          <a:blip r:embed="rId3" cstate="print"/>
          <a:stretch>
            <a:fillRect/>
          </a:stretch>
        </p:blipFill>
        <p:spPr>
          <a:xfrm>
            <a:off x="0" y="2674620"/>
            <a:ext cx="9144000" cy="1508760"/>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Cover Slide Title</a:t>
            </a:r>
            <a:br>
              <a:rPr lang="en-US" dirty="0"/>
            </a:br>
            <a:r>
              <a:rPr lang="en-US" dirty="0"/>
              <a:t>Second Line If Necessary</a:t>
            </a:r>
          </a:p>
        </p:txBody>
      </p:sp>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a:t>SUBTITLE OF PRESENTATION</a:t>
            </a:r>
          </a:p>
        </p:txBody>
      </p:sp>
      <p:sp>
        <p:nvSpPr>
          <p:cNvPr id="4" name="Picture Placeholder 3"/>
          <p:cNvSpPr>
            <a:spLocks noGrp="1"/>
          </p:cNvSpPr>
          <p:nvPr>
            <p:ph type="pic" sz="quarter" idx="16" hasCustomPrompt="1"/>
          </p:nvPr>
        </p:nvSpPr>
        <p:spPr>
          <a:xfrm>
            <a:off x="6834188" y="642938"/>
            <a:ext cx="1093787" cy="301625"/>
          </a:xfrm>
          <a:prstGeom prst="rect">
            <a:avLst/>
          </a:prstGeom>
        </p:spPr>
        <p:txBody>
          <a:bodyPr anchor="ctr">
            <a:noAutofit/>
          </a:bodyPr>
          <a:lstStyle>
            <a:lvl1pPr marL="0" indent="0">
              <a:buNone/>
              <a:defRPr sz="900">
                <a:latin typeface="Arial" panose="020B0604020202020204" pitchFamily="34" charset="0"/>
                <a:cs typeface="Arial" panose="020B0604020202020204" pitchFamily="34" charset="0"/>
              </a:defRPr>
            </a:lvl1pPr>
          </a:lstStyle>
          <a:p>
            <a:r>
              <a:rPr lang="en-US" dirty="0"/>
              <a:t>Click to Insert Logo</a:t>
            </a:r>
            <a:br>
              <a:rPr lang="en-US" dirty="0"/>
            </a:br>
            <a:r>
              <a:rPr lang="en-US" dirty="0"/>
              <a:t>(Adjust as needed)</a:t>
            </a:r>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a:t>FirstName</a:t>
            </a:r>
            <a:r>
              <a:rPr lang="en-US" dirty="0"/>
              <a:t> </a:t>
            </a:r>
            <a:r>
              <a:rPr lang="en-US" dirty="0" err="1"/>
              <a:t>LastName</a:t>
            </a:r>
            <a:endParaRPr lang="en-US" dirty="0"/>
          </a:p>
        </p:txBody>
      </p:sp>
      <p:sp>
        <p:nvSpPr>
          <p:cNvPr id="11" name="TextBox 10"/>
          <p:cNvSpPr txBox="1"/>
          <p:nvPr userDrawn="1"/>
        </p:nvSpPr>
        <p:spPr>
          <a:xfrm>
            <a:off x="717776" y="5951877"/>
            <a:ext cx="1094014" cy="215444"/>
          </a:xfrm>
          <a:prstGeom prst="rect">
            <a:avLst/>
          </a:prstGeom>
          <a:noFill/>
        </p:spPr>
        <p:txBody>
          <a:bodyPr wrap="square" rtlCol="0">
            <a:spAutoFit/>
          </a:bodyPr>
          <a:lstStyle/>
          <a:p>
            <a:r>
              <a:rPr lang="en-US" sz="800" dirty="0">
                <a:solidFill>
                  <a:srgbClr val="75787B"/>
                </a:solidFill>
                <a:latin typeface="Arial" panose="020B0604020202020204" pitchFamily="34" charset="0"/>
                <a:cs typeface="Arial" panose="020B0604020202020204" pitchFamily="34" charset="0"/>
              </a:rPr>
              <a:t>Presented By</a:t>
            </a: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r>
              <a:rPr lang="en-US" sz="800" dirty="0">
                <a:solidFill>
                  <a:srgbClr val="75787B"/>
                </a:solidFill>
                <a:latin typeface="Arial" panose="020B0604020202020204" pitchFamily="34" charset="0"/>
                <a:cs typeface="Arial" panose="020B0604020202020204" pitchFamily="34" charset="0"/>
              </a:rPr>
              <a:t>Date</a:t>
            </a:r>
          </a:p>
        </p:txBody>
      </p:sp>
      <p:pic>
        <p:nvPicPr>
          <p:cNvPr id="14" name="Picture 13" descr="ELS_NS_Logo_2C_RGB.png"/>
          <p:cNvPicPr>
            <a:picLocks noChangeAspect="1"/>
          </p:cNvPicPr>
          <p:nvPr userDrawn="1"/>
        </p:nvPicPr>
        <p:blipFill>
          <a:blip r:embed="rId4" cstate="print"/>
          <a:stretch>
            <a:fillRect/>
          </a:stretch>
        </p:blipFill>
        <p:spPr>
          <a:xfrm>
            <a:off x="8114164" y="349006"/>
            <a:ext cx="685800" cy="757503"/>
          </a:xfrm>
          <a:prstGeom prst="rect">
            <a:avLst/>
          </a:prstGeom>
        </p:spPr>
      </p:pic>
    </p:spTree>
    <p:extLst>
      <p:ext uri="{BB962C8B-B14F-4D97-AF65-F5344CB8AC3E}">
        <p14:creationId xmlns:p14="http://schemas.microsoft.com/office/powerpoint/2010/main" val="460361104"/>
      </p:ext>
    </p:extLst>
  </p:cSld>
  <p:clrMapOvr>
    <a:masterClrMapping/>
  </p:clrMapOvr>
  <p:extLst mod="1">
    <p:ext uri="{DCECCB84-F9BA-43D5-87BE-67443E8EF086}">
      <p15:sldGuideLst xmlns:p15="http://schemas.microsoft.com/office/powerpoint/2012/main">
        <p15:guide id="1" orient="horz" pos="2160">
          <p15:clr>
            <a:srgbClr val="FBAE40"/>
          </p15:clr>
        </p15:guide>
        <p15:guide id="2" pos="2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a:t>Cover Slide Title and Multiple Lines If Necessary</a:t>
            </a:r>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p>
        </p:txBody>
      </p:sp>
      <p:pic>
        <p:nvPicPr>
          <p:cNvPr id="10" name="Picture 9" descr="Elsevier_Tree_Logo_2C.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1663900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   </a:t>
            </a:r>
            <a:fld id="{DA15E891-66B8-4B28-AB8F-05A4B1DE573C}" type="slidenum">
              <a:rPr lang="en-US" smtClean="0"/>
              <a:pPr/>
              <a:t>‹#›</a:t>
            </a:fld>
            <a:endParaRPr lang="en-US"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365778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5" name="Title 3"/>
          <p:cNvSpPr>
            <a:spLocks noGrp="1"/>
          </p:cNvSpPr>
          <p:nvPr>
            <p:ph type="title" hasCustomPrompt="1"/>
          </p:nvPr>
        </p:nvSpPr>
        <p:spPr>
          <a:xfrm>
            <a:off x="4917835" y="2740932"/>
            <a:ext cx="3732113" cy="2429904"/>
          </a:xfrm>
          <a:prstGeom prst="rect">
            <a:avLst/>
          </a:prstGeom>
        </p:spPr>
        <p:txBody>
          <a:bodyPr vert="horz" anchor="t"/>
          <a:lstStyle>
            <a:lvl1pPr algn="l">
              <a:lnSpc>
                <a:spcPct val="100000"/>
              </a:lnSpc>
              <a:defRPr sz="3600">
                <a:solidFill>
                  <a:srgbClr val="FF8200"/>
                </a:solidFill>
              </a:defRPr>
            </a:lvl1pPr>
          </a:lstStyle>
          <a:p>
            <a:r>
              <a:rPr lang="en-US" dirty="0"/>
              <a:t>Section Title And Multiple Lines If Necessary</a:t>
            </a:r>
          </a:p>
        </p:txBody>
      </p:sp>
    </p:spTree>
    <p:extLst>
      <p:ext uri="{BB962C8B-B14F-4D97-AF65-F5344CB8AC3E}">
        <p14:creationId xmlns:p14="http://schemas.microsoft.com/office/powerpoint/2010/main" val="1499878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4052689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53565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53565A"/>
                </a:solidFill>
              </a:defRPr>
            </a:lvl1pPr>
          </a:lstStyle>
          <a:p>
            <a:pPr lvl="0"/>
            <a:r>
              <a:rPr lang="en-US" dirty="0"/>
              <a:t>Click to edit text</a:t>
            </a:r>
          </a:p>
        </p:txBody>
      </p:sp>
      <p:sp>
        <p:nvSpPr>
          <p:cNvPr id="8"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
        <p:nvSpPr>
          <p:cNvPr id="10" name="Content Placeholder 1"/>
          <p:cNvSpPr>
            <a:spLocks noGrp="1"/>
          </p:cNvSpPr>
          <p:nvPr>
            <p:ph idx="17"/>
          </p:nvPr>
        </p:nvSpPr>
        <p:spPr>
          <a:xfrm>
            <a:off x="457198"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val="584482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484254" y="5526640"/>
            <a:ext cx="5112709" cy="598488"/>
          </a:xfrm>
          <a:prstGeom prst="rect">
            <a:avLst/>
          </a:prstGeom>
        </p:spPr>
        <p:txBody>
          <a:bodyPr>
            <a:noAutofit/>
          </a:bodyPr>
          <a:lstStyle>
            <a:lvl1pPr marL="0" indent="0">
              <a:lnSpc>
                <a:spcPct val="100000"/>
              </a:lnSpc>
              <a:spcBef>
                <a:spcPts val="0"/>
              </a:spcBef>
              <a:buNone/>
              <a:defRPr sz="14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Department</a:t>
            </a:r>
            <a:br>
              <a:rPr lang="en-US" dirty="0"/>
            </a:br>
            <a:r>
              <a:rPr lang="en-US" dirty="0"/>
              <a:t>Date</a:t>
            </a:r>
            <a:endParaRPr lang="de-DE" dirty="0"/>
          </a:p>
        </p:txBody>
      </p:sp>
      <p:sp>
        <p:nvSpPr>
          <p:cNvPr id="7" name="TextBox 6"/>
          <p:cNvSpPr txBox="1"/>
          <p:nvPr userDrawn="1"/>
        </p:nvSpPr>
        <p:spPr>
          <a:xfrm>
            <a:off x="469263" y="2686385"/>
            <a:ext cx="3905250" cy="861774"/>
          </a:xfrm>
          <a:prstGeom prst="rect">
            <a:avLst/>
          </a:prstGeom>
          <a:noFill/>
        </p:spPr>
        <p:txBody>
          <a:bodyPr wrap="square" rtlCol="0">
            <a:spAutoFit/>
          </a:bodyPr>
          <a:lstStyle/>
          <a:p>
            <a:r>
              <a:rPr lang="en-US" sz="5000" kern="1200" noProof="0" dirty="0">
                <a:solidFill>
                  <a:schemeClr val="tx1"/>
                </a:solidFill>
                <a:latin typeface="+mj-lt"/>
                <a:ea typeface="+mj-ea"/>
                <a:cs typeface="+mj-cs"/>
              </a:rPr>
              <a:t>Thank you</a:t>
            </a:r>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711571"/>
            <a:ext cx="3859822" cy="5146429"/>
          </a:xfrm>
          <a:prstGeom prst="rect">
            <a:avLst/>
          </a:prstGeom>
        </p:spPr>
      </p:pic>
      <p:sp>
        <p:nvSpPr>
          <p:cNvPr id="10" name="Text Placeholder 9"/>
          <p:cNvSpPr>
            <a:spLocks noGrp="1"/>
          </p:cNvSpPr>
          <p:nvPr>
            <p:ph type="body" sz="quarter" idx="13"/>
          </p:nvPr>
        </p:nvSpPr>
        <p:spPr>
          <a:xfrm>
            <a:off x="475841" y="671504"/>
            <a:ext cx="787296" cy="1152000"/>
          </a:xfrm>
          <a:prstGeom prst="rect">
            <a:avLst/>
          </a:prstGeom>
          <a:blipFill dpi="0" rotWithShape="1">
            <a:blip r:embed="rId3" cstate="email">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extLst>
      <p:ext uri="{BB962C8B-B14F-4D97-AF65-F5344CB8AC3E}">
        <p14:creationId xmlns:p14="http://schemas.microsoft.com/office/powerpoint/2010/main" val="161848809"/>
      </p:ext>
    </p:extLst>
  </p:cSld>
  <p:clrMapOvr>
    <a:masterClrMapping/>
  </p:clrMapOvr>
  <p:extLst mod="1">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orient="horz" pos="373">
          <p15:clr>
            <a:srgbClr val="FBAE40"/>
          </p15:clr>
        </p15:guide>
        <p15:guide id="6" pos="5397">
          <p15:clr>
            <a:srgbClr val="FBAE40"/>
          </p15:clr>
        </p15:guide>
        <p15:guide id="7" orient="horz" pos="28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0859ACA0-8989-264A-8B9A-44B90099C2FA}" type="datetimeFigureOut">
              <a:rPr lang="en-US" smtClean="0"/>
              <a:pPr>
                <a:defRPr/>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6D130EC1-D661-1042-9232-14DD115E48E3}" type="slidenum">
              <a:rPr lang="en-US" smtClean="0"/>
              <a:pPr>
                <a:defRPr/>
              </a:pPr>
              <a:t>‹#›</a:t>
            </a:fld>
            <a:endParaRPr lang="en-US"/>
          </a:p>
        </p:txBody>
      </p:sp>
    </p:spTree>
    <p:extLst>
      <p:ext uri="{BB962C8B-B14F-4D97-AF65-F5344CB8AC3E}">
        <p14:creationId xmlns:p14="http://schemas.microsoft.com/office/powerpoint/2010/main" val="189505795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EF38E3-603E-3E42-A8A8-595A7611DEF1}" type="datetimeFigureOut">
              <a:rPr lang="en-US" smtClean="0"/>
              <a:pPr>
                <a:defRPr/>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072228CD-7E44-414A-BA32-30416A39C8F8}" type="slidenum">
              <a:rPr lang="en-US" smtClean="0"/>
              <a:pPr>
                <a:defRPr/>
              </a:pPr>
              <a:t>‹#›</a:t>
            </a:fld>
            <a:endParaRPr lang="en-US"/>
          </a:p>
        </p:txBody>
      </p:sp>
    </p:spTree>
    <p:extLst>
      <p:ext uri="{BB962C8B-B14F-4D97-AF65-F5344CB8AC3E}">
        <p14:creationId xmlns:p14="http://schemas.microsoft.com/office/powerpoint/2010/main" val="338186143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E44C470A-BB5F-0E42-BE3F-89B856E798BE}" type="datetimeFigureOut">
              <a:rPr lang="en-US" smtClean="0"/>
              <a:pPr>
                <a:defRPr/>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B511E8AE-A696-9B49-A6FA-0564CD0A48C9}" type="slidenum">
              <a:rPr lang="en-US" smtClean="0"/>
              <a:pPr>
                <a:defRPr/>
              </a:pPr>
              <a:t>‹#›</a:t>
            </a:fld>
            <a:endParaRPr lang="en-US"/>
          </a:p>
        </p:txBody>
      </p:sp>
    </p:spTree>
    <p:extLst>
      <p:ext uri="{BB962C8B-B14F-4D97-AF65-F5344CB8AC3E}">
        <p14:creationId xmlns:p14="http://schemas.microsoft.com/office/powerpoint/2010/main" val="20413369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6E2ACC07-ED41-B34E-975F-6B9C7AB78D0D}" type="datetimeFigureOut">
              <a:rPr lang="en-US" smtClean="0"/>
              <a:pPr>
                <a:defRPr/>
              </a:pPr>
              <a:t>4/15/2019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563EFB3-D729-B345-9535-465E611B981A}" type="slidenum">
              <a:rPr lang="en-US" smtClean="0"/>
              <a:pPr>
                <a:defRPr/>
              </a:pPr>
              <a:t>‹#›</a:t>
            </a:fld>
            <a:endParaRPr lang="en-US"/>
          </a:p>
        </p:txBody>
      </p:sp>
    </p:spTree>
    <p:extLst>
      <p:ext uri="{BB962C8B-B14F-4D97-AF65-F5344CB8AC3E}">
        <p14:creationId xmlns:p14="http://schemas.microsoft.com/office/powerpoint/2010/main" val="72835643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6B6E61A4-1EE0-204A-8C4A-FE1792BBCFF8}" type="datetimeFigureOut">
              <a:rPr lang="en-US" smtClean="0"/>
              <a:pPr>
                <a:defRPr/>
              </a:pPr>
              <a:t>4/15/2019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6E1A2AD1-7567-2948-900F-54F8B025ADF8}" type="slidenum">
              <a:rPr lang="en-US" smtClean="0"/>
              <a:pPr>
                <a:defRPr/>
              </a:pPr>
              <a:t>‹#›</a:t>
            </a:fld>
            <a:endParaRPr lang="en-US"/>
          </a:p>
        </p:txBody>
      </p:sp>
    </p:spTree>
    <p:extLst>
      <p:ext uri="{BB962C8B-B14F-4D97-AF65-F5344CB8AC3E}">
        <p14:creationId xmlns:p14="http://schemas.microsoft.com/office/powerpoint/2010/main" val="287354728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A4A3513-175A-AA45-99BE-F16BFEC09DC4}" type="datetimeFigureOut">
              <a:rPr lang="en-US" smtClean="0"/>
              <a:pPr>
                <a:defRPr/>
              </a:pPr>
              <a:t>4/15/2019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E5371A5-5578-8E49-93D4-3B178012D2E0}" type="slidenum">
              <a:rPr lang="en-US" smtClean="0"/>
              <a:pPr>
                <a:defRPr/>
              </a:pPr>
              <a:t>‹#›</a:t>
            </a:fld>
            <a:endParaRPr lang="en-US"/>
          </a:p>
        </p:txBody>
      </p:sp>
    </p:spTree>
    <p:extLst>
      <p:ext uri="{BB962C8B-B14F-4D97-AF65-F5344CB8AC3E}">
        <p14:creationId xmlns:p14="http://schemas.microsoft.com/office/powerpoint/2010/main" val="177190448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2ADAD949-C84B-934E-A915-636AD68835B0}" type="datetimeFigureOut">
              <a:rPr lang="en-US" smtClean="0"/>
              <a:pPr>
                <a:defRPr/>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DCB450BA-E971-864C-9B11-19C3D4A569CC}" type="slidenum">
              <a:rPr lang="en-US" smtClean="0"/>
              <a:pPr>
                <a:defRPr/>
              </a:pPr>
              <a:t>‹#›</a:t>
            </a:fld>
            <a:endParaRPr lang="en-US"/>
          </a:p>
        </p:txBody>
      </p:sp>
    </p:spTree>
    <p:extLst>
      <p:ext uri="{BB962C8B-B14F-4D97-AF65-F5344CB8AC3E}">
        <p14:creationId xmlns:p14="http://schemas.microsoft.com/office/powerpoint/2010/main" val="244357873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C92CB429-3CA0-4344-B331-85736FD9FDED}" type="datetimeFigureOut">
              <a:rPr lang="en-US" smtClean="0"/>
              <a:pPr>
                <a:defRPr/>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58579CA2-C256-204C-AE18-46AE28827703}" type="slidenum">
              <a:rPr lang="en-US" smtClean="0"/>
              <a:pPr>
                <a:defRPr/>
              </a:pPr>
              <a:t>‹#›</a:t>
            </a:fld>
            <a:endParaRPr lang="en-US"/>
          </a:p>
        </p:txBody>
      </p:sp>
    </p:spTree>
    <p:extLst>
      <p:ext uri="{BB962C8B-B14F-4D97-AF65-F5344CB8AC3E}">
        <p14:creationId xmlns:p14="http://schemas.microsoft.com/office/powerpoint/2010/main" val="372863500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64C8A9A-B762-C449-9696-5E1E83E861A1}" type="datetimeFigureOut">
              <a:rPr lang="en-US" smtClean="0"/>
              <a:pPr>
                <a:defRPr/>
              </a:pPr>
              <a:t>4/15/2019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0E2B6D2-771A-BC4A-BD24-0FDDA23A93FE}" type="slidenum">
              <a:rPr lang="en-US" smtClean="0"/>
              <a:pPr>
                <a:defRPr/>
              </a:pPr>
              <a:t>‹#›</a:t>
            </a:fld>
            <a:endParaRPr lang="en-US" dirty="0"/>
          </a:p>
        </p:txBody>
      </p:sp>
      <p:pic>
        <p:nvPicPr>
          <p:cNvPr id="7" name="Picture 6"/>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756" y="0"/>
            <a:ext cx="9143244" cy="347443"/>
          </a:xfrm>
          <a:prstGeom prst="rect">
            <a:avLst/>
          </a:prstGeom>
        </p:spPr>
      </p:pic>
      <p:sp>
        <p:nvSpPr>
          <p:cNvPr id="8" name="Slide Number Placeholder 7"/>
          <p:cNvSpPr txBox="1">
            <a:spLocks/>
          </p:cNvSpPr>
          <p:nvPr userDrawn="1"/>
        </p:nvSpPr>
        <p:spPr>
          <a:xfrm>
            <a:off x="8548008" y="60333"/>
            <a:ext cx="457200" cy="327933"/>
          </a:xfrm>
          <a:prstGeom prst="rect">
            <a:avLst/>
          </a:prstGeom>
        </p:spPr>
        <p:txBody>
          <a:bodyPr vert="horz" lIns="91440" tIns="45720" rIns="91440" bIns="45720" rtlCol="0" anchor="ctr"/>
          <a:lstStyle>
            <a:defPPr>
              <a:defRPr lang="en-US"/>
            </a:defPPr>
            <a:lvl1pPr algn="r" rtl="0" fontAlgn="base">
              <a:spcBef>
                <a:spcPct val="0"/>
              </a:spcBef>
              <a:spcAft>
                <a:spcPct val="0"/>
              </a:spcAft>
              <a:defRPr sz="700" kern="1200">
                <a:solidFill>
                  <a:schemeClr val="bg1"/>
                </a:solidFill>
                <a:latin typeface="Arial" panose="020B0604020202020204" pitchFamily="34" charset="0"/>
                <a:ea typeface="ＭＳ Ｐゴシック" charset="0"/>
                <a:cs typeface="Arial" panose="020B0604020202020204" pitchFamily="34"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DA15E891-66B8-4B28-AB8F-05A4B1DE573C}" type="slidenum">
              <a:rPr lang="en-US" smtClean="0"/>
              <a:pPr/>
              <a:t>‹#›</a:t>
            </a:fld>
            <a:endParaRPr lang="en-US" dirty="0"/>
          </a:p>
        </p:txBody>
      </p:sp>
      <p:sp>
        <p:nvSpPr>
          <p:cNvPr id="9" name="TextBox 8"/>
          <p:cNvSpPr txBox="1"/>
          <p:nvPr userDrawn="1"/>
        </p:nvSpPr>
        <p:spPr>
          <a:xfrm>
            <a:off x="8531679" y="147388"/>
            <a:ext cx="269421" cy="200055"/>
          </a:xfrm>
          <a:prstGeom prst="rect">
            <a:avLst/>
          </a:prstGeom>
          <a:noFill/>
        </p:spPr>
        <p:txBody>
          <a:bodyPr wrap="square" rtlCol="0">
            <a:spAutoFit/>
          </a:bodyPr>
          <a:lstStyle/>
          <a:p>
            <a:r>
              <a:rPr lang="en-US" sz="700" baseline="0" dirty="0">
                <a:solidFill>
                  <a:schemeClr val="bg1"/>
                </a:solidFill>
                <a:latin typeface="Lucida Sans Unicode" panose="020B0602030504020204" pitchFamily="34" charset="0"/>
                <a:cs typeface="Lucida Sans Unicode" panose="020B0602030504020204" pitchFamily="34" charset="0"/>
              </a:rPr>
              <a:t> |</a:t>
            </a:r>
            <a:endParaRPr lang="en-US" sz="700" dirty="0">
              <a:solidFill>
                <a:schemeClr val="bg1"/>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62235835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2" r:id="rId14"/>
    <p:sldLayoutId id="2147483883" r:id="rId15"/>
    <p:sldLayoutId id="2147483847" r:id="rId16"/>
    <p:sldLayoutId id="2147483884" r:id="rId17"/>
    <p:sldLayoutId id="2147483885" r:id="rId18"/>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hyperlink" Target="https://www.youtube.com/watch?v=i7I9H6krwJE" TargetMode="External"/><Relationship Id="rId10" Type="http://schemas.openxmlformats.org/officeDocument/2006/relationships/hyperlink" Target="https://www.youtube.com/watch?v=NlvtSq0Ewjw" TargetMode="External"/><Relationship Id="rId4" Type="http://schemas.openxmlformats.org/officeDocument/2006/relationships/image" Target="../media/image33.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hyperlink" Target="https://studentconsult.inkling.com/" TargetMode="Externa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www.uk.elsevierhealth.com/author/jens_waschke" TargetMode="External"/><Relationship Id="rId2" Type="http://schemas.openxmlformats.org/officeDocument/2006/relationships/hyperlink" Target="https://www.uk.elsevierhealth.com/author/friedrich_paulsen" TargetMode="External"/><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Elsevier Overview</a:t>
            </a:r>
            <a:r>
              <a:rPr lang="pl-PL" dirty="0"/>
              <a:t> 2019</a:t>
            </a:r>
            <a:br>
              <a:rPr lang="en-US" dirty="0"/>
            </a:br>
            <a:endParaRPr lang="en-US" dirty="0"/>
          </a:p>
        </p:txBody>
      </p:sp>
      <p:sp>
        <p:nvSpPr>
          <p:cNvPr id="5" name="Text Placeholder 4"/>
          <p:cNvSpPr>
            <a:spLocks noGrp="1"/>
          </p:cNvSpPr>
          <p:nvPr>
            <p:ph type="body" sz="quarter" idx="13"/>
          </p:nvPr>
        </p:nvSpPr>
        <p:spPr>
          <a:xfrm>
            <a:off x="252412" y="3429000"/>
            <a:ext cx="3675062" cy="644529"/>
          </a:xfrm>
        </p:spPr>
        <p:txBody>
          <a:bodyPr>
            <a:normAutofit/>
          </a:bodyPr>
          <a:lstStyle/>
          <a:p>
            <a:r>
              <a:rPr lang="pl-PL" dirty="0"/>
              <a:t>Helena Paczuska,</a:t>
            </a:r>
          </a:p>
          <a:p>
            <a:r>
              <a:rPr lang="pl-PL" dirty="0"/>
              <a:t>Strategic Account Manager CE, EE, Middle Asia</a:t>
            </a:r>
            <a:endParaRPr lang="en-US" dirty="0"/>
          </a:p>
        </p:txBody>
      </p:sp>
      <p:sp>
        <p:nvSpPr>
          <p:cNvPr id="6" name="Text Placeholder 5"/>
          <p:cNvSpPr>
            <a:spLocks noGrp="1"/>
          </p:cNvSpPr>
          <p:nvPr>
            <p:ph type="body" sz="quarter" idx="14"/>
          </p:nvPr>
        </p:nvSpPr>
        <p:spPr>
          <a:xfrm>
            <a:off x="1379311" y="5953013"/>
            <a:ext cx="3111046" cy="407987"/>
          </a:xfrm>
        </p:spPr>
        <p:txBody>
          <a:bodyPr/>
          <a:lstStyle/>
          <a:p>
            <a:r>
              <a:rPr lang="pl-PL" dirty="0"/>
              <a:t>Helena Paczuska</a:t>
            </a:r>
          </a:p>
          <a:p>
            <a:r>
              <a:rPr lang="pl-PL" dirty="0"/>
              <a:t>15-18.04.2019</a:t>
            </a:r>
            <a:endParaRPr lang="en-US" dirty="0"/>
          </a:p>
        </p:txBody>
      </p:sp>
    </p:spTree>
    <p:extLst>
      <p:ext uri="{BB962C8B-B14F-4D97-AF65-F5344CB8AC3E}">
        <p14:creationId xmlns:p14="http://schemas.microsoft.com/office/powerpoint/2010/main" val="858491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br>
              <a:rPr lang="pl-PL" b="1" dirty="0">
                <a:latin typeface="Calibri" panose="020F0502020204030204" pitchFamily="34" charset="0"/>
                <a:cs typeface="Calibri" panose="020F0502020204030204" pitchFamily="34" charset="0"/>
              </a:rPr>
            </a:br>
            <a:r>
              <a:rPr lang="pl-PL" sz="3600" b="1" dirty="0">
                <a:latin typeface="Arial Black" panose="020B0A04020102020204" pitchFamily="34" charset="0"/>
                <a:cs typeface="Calibri" panose="020F0502020204030204" pitchFamily="34" charset="0"/>
              </a:rPr>
              <a:t>Gray’s Antomy for Students</a:t>
            </a:r>
            <a:r>
              <a:rPr lang="en-GB" sz="3600" b="1" dirty="0">
                <a:latin typeface="Arial Black" panose="020B0A04020102020204" pitchFamily="34" charset="0"/>
              </a:rPr>
              <a:t>, </a:t>
            </a:r>
            <a:r>
              <a:rPr lang="pl-PL" sz="3600" b="1" dirty="0">
                <a:latin typeface="Arial Black" panose="020B0A04020102020204" pitchFamily="34" charset="0"/>
              </a:rPr>
              <a:t>4</a:t>
            </a:r>
            <a:r>
              <a:rPr lang="en-GB" sz="3600" b="1" dirty="0">
                <a:latin typeface="Arial Black" panose="020B0A04020102020204" pitchFamily="34" charset="0"/>
              </a:rPr>
              <a:t>e</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843808" y="1772816"/>
            <a:ext cx="5760640" cy="2031325"/>
          </a:xfrm>
          <a:prstGeom prst="rect">
            <a:avLst/>
          </a:prstGeom>
          <a:noFill/>
        </p:spPr>
        <p:txBody>
          <a:bodyPr wrap="square" rtlCol="0">
            <a:spAutoFit/>
          </a:bodyPr>
          <a:lstStyle/>
          <a:p>
            <a:br>
              <a:rPr lang="en-US" dirty="0"/>
            </a:br>
            <a:r>
              <a:rPr lang="en-US" b="1" dirty="0"/>
              <a:t>By</a:t>
            </a:r>
            <a:r>
              <a:rPr lang="pl-PL" b="1" dirty="0"/>
              <a:t> </a:t>
            </a:r>
            <a:r>
              <a:rPr lang="en-GB" dirty="0"/>
              <a:t>A. Wayne </a:t>
            </a:r>
            <a:r>
              <a:rPr lang="en-GB" dirty="0" err="1"/>
              <a:t>Vogl</a:t>
            </a:r>
            <a:r>
              <a:rPr lang="en-GB" dirty="0"/>
              <a:t>, Richard Drake, Adam Mitchell</a:t>
            </a:r>
          </a:p>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62.99  </a:t>
            </a:r>
            <a:r>
              <a:rPr lang="pl-PL" b="1" dirty="0">
                <a:solidFill>
                  <a:srgbClr val="FF0000"/>
                </a:solidFill>
                <a:latin typeface="Calibri" panose="020F0502020204030204" pitchFamily="34" charset="0"/>
                <a:cs typeface="Calibri" panose="020F0502020204030204" pitchFamily="34" charset="0"/>
              </a:rPr>
              <a:t>IE price</a:t>
            </a:r>
            <a:r>
              <a:rPr lang="pl-PL" dirty="0">
                <a:solidFill>
                  <a:srgbClr val="FF0000"/>
                </a:solidFill>
                <a:latin typeface="Calibri" panose="020F0502020204030204" pitchFamily="34" charset="0"/>
                <a:cs typeface="Calibri" panose="020F0502020204030204" pitchFamily="34" charset="0"/>
              </a:rPr>
              <a:t>: </a:t>
            </a:r>
            <a:r>
              <a:rPr lang="en-GB" dirty="0">
                <a:solidFill>
                  <a:srgbClr val="FF0000"/>
                </a:solidFill>
                <a:latin typeface="Calibri" panose="020F0502020204030204" pitchFamily="34" charset="0"/>
                <a:cs typeface="Calibri" panose="020F0502020204030204" pitchFamily="34" charset="0"/>
              </a:rPr>
              <a:t>€</a:t>
            </a:r>
            <a:r>
              <a:rPr lang="pl-PL" dirty="0">
                <a:solidFill>
                  <a:srgbClr val="FF0000"/>
                </a:solidFill>
                <a:latin typeface="Calibri" panose="020F0502020204030204" pitchFamily="34" charset="0"/>
                <a:cs typeface="Calibri" panose="020F0502020204030204" pitchFamily="34" charset="0"/>
              </a:rPr>
              <a:t>39.99 </a:t>
            </a:r>
            <a:br>
              <a:rPr lang="en-US" dirty="0"/>
            </a:br>
            <a:r>
              <a:rPr lang="en-GB" b="1" dirty="0"/>
              <a:t>ISBN: </a:t>
            </a:r>
            <a:r>
              <a:rPr lang="en-GB" dirty="0"/>
              <a:t>9780323393041</a:t>
            </a:r>
            <a:endParaRPr lang="pl-PL" dirty="0"/>
          </a:p>
          <a:p>
            <a:r>
              <a:rPr lang="pl-PL" dirty="0"/>
              <a:t>          </a:t>
            </a:r>
            <a:r>
              <a:rPr lang="en-GB" dirty="0"/>
              <a:t> </a:t>
            </a:r>
            <a:r>
              <a:rPr lang="en-GB" dirty="0">
                <a:solidFill>
                  <a:srgbClr val="FF0000"/>
                </a:solidFill>
              </a:rPr>
              <a:t>9780323611046 (I.E.)</a:t>
            </a:r>
          </a:p>
          <a:p>
            <a:r>
              <a:rPr lang="en-US" b="1" dirty="0"/>
              <a:t>Publication Date: </a:t>
            </a:r>
            <a:r>
              <a:rPr lang="pl-PL" dirty="0"/>
              <a:t>12</a:t>
            </a:r>
            <a:r>
              <a:rPr lang="en-US" dirty="0"/>
              <a:t>/0</a:t>
            </a:r>
            <a:r>
              <a:rPr lang="pl-PL" dirty="0"/>
              <a:t>4/</a:t>
            </a:r>
            <a:r>
              <a:rPr lang="en-US" dirty="0"/>
              <a:t>201</a:t>
            </a:r>
            <a:r>
              <a:rPr lang="pl-PL" dirty="0"/>
              <a:t>9</a:t>
            </a:r>
            <a:r>
              <a:rPr lang="en-US" dirty="0"/>
              <a:t> </a:t>
            </a:r>
          </a:p>
          <a:p>
            <a:r>
              <a:rPr lang="pl-PL" b="1" dirty="0"/>
              <a:t>Includes: </a:t>
            </a:r>
            <a:r>
              <a:rPr lang="pl-PL" dirty="0"/>
              <a:t>Student Consult, Evolve, Evolve faculty resources</a:t>
            </a:r>
            <a:endParaRPr lang="en-US" dirty="0"/>
          </a:p>
        </p:txBody>
      </p:sp>
      <p:graphicFrame>
        <p:nvGraphicFramePr>
          <p:cNvPr id="2" name="Table 1"/>
          <p:cNvGraphicFramePr>
            <a:graphicFrameLocks noGrp="1"/>
          </p:cNvGraphicFramePr>
          <p:nvPr>
            <p:extLst/>
          </p:nvPr>
        </p:nvGraphicFramePr>
        <p:xfrm>
          <a:off x="251520" y="4077072"/>
          <a:ext cx="8892480" cy="2780928"/>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en-GB" sz="1600" b="1" u="none" strike="noStrike" dirty="0">
                          <a:solidFill>
                            <a:srgbClr val="000000"/>
                          </a:solidFill>
                          <a:effectLst/>
                          <a:latin typeface="Verdana" panose="020B0604030504040204" pitchFamily="34" charset="0"/>
                        </a:rPr>
                        <a:t>New to this edition</a:t>
                      </a:r>
                      <a:r>
                        <a:rPr lang="pl-PL" sz="1600" b="1" u="none" strike="noStrike" dirty="0">
                          <a:solidFill>
                            <a:srgbClr val="000000"/>
                          </a:solidFill>
                          <a:effectLst/>
                          <a:latin typeface="Verdana" panose="020B0604030504040204" pitchFamily="34" charset="0"/>
                        </a:rPr>
                        <a:t>:</a:t>
                      </a:r>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sp>
        <p:nvSpPr>
          <p:cNvPr id="9" name="Text Placeholder 7">
            <a:extLst>
              <a:ext uri="{FF2B5EF4-FFF2-40B4-BE49-F238E27FC236}">
                <a16:creationId xmlns:a16="http://schemas.microsoft.com/office/drawing/2014/main" id="{C11DF09A-6FF5-4245-9511-E9A6BA3555E0}"/>
              </a:ext>
            </a:extLst>
          </p:cNvPr>
          <p:cNvSpPr txBox="1">
            <a:spLocks/>
          </p:cNvSpPr>
          <p:nvPr/>
        </p:nvSpPr>
        <p:spPr>
          <a:xfrm>
            <a:off x="650691" y="4437112"/>
            <a:ext cx="7991475" cy="23042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r>
              <a:rPr lang="en-US" sz="1600" dirty="0">
                <a:cs typeface="Arial" panose="020B0604020202020204" pitchFamily="34" charset="0"/>
              </a:rPr>
              <a:t>The enhanced eBook including self-assessment; clinical cases; an updated ‘Interactive Surface Anatomy’ tool; </a:t>
            </a:r>
            <a:r>
              <a:rPr lang="en-GB" sz="1600" dirty="0">
                <a:cs typeface="Arial" panose="020B0604020202020204" pitchFamily="34" charset="0"/>
              </a:rPr>
              <a:t>online anatomy and embryology self-study course.</a:t>
            </a:r>
          </a:p>
          <a:p>
            <a:pPr>
              <a:buFont typeface="Wingdings" panose="05000000000000000000" pitchFamily="2" charset="2"/>
              <a:buChar char="Ø"/>
            </a:pPr>
            <a:r>
              <a:rPr lang="en-GB" sz="1600" dirty="0">
                <a:cs typeface="Arial" panose="020B0604020202020204" pitchFamily="34" charset="0"/>
              </a:rPr>
              <a:t>Bonus eBook chapters, covering:</a:t>
            </a:r>
          </a:p>
          <a:p>
            <a:pPr marL="654663" lvl="1" indent="-285750">
              <a:buFont typeface="Wingdings" panose="05000000000000000000" pitchFamily="2" charset="2"/>
              <a:buChar char="v"/>
            </a:pPr>
            <a:r>
              <a:rPr lang="en-GB" sz="1600" dirty="0">
                <a:cs typeface="Arial" panose="020B0604020202020204" pitchFamily="34" charset="0"/>
              </a:rPr>
              <a:t>Each major body system </a:t>
            </a:r>
            <a:endParaRPr lang="pl-PL" sz="1600" dirty="0">
              <a:cs typeface="Arial" panose="020B0604020202020204" pitchFamily="34" charset="0"/>
            </a:endParaRPr>
          </a:p>
          <a:p>
            <a:pPr marL="654663" lvl="1" indent="-285750">
              <a:buFont typeface="Wingdings" panose="05000000000000000000" pitchFamily="2" charset="2"/>
              <a:buChar char="v"/>
            </a:pPr>
            <a:r>
              <a:rPr lang="en-GB" sz="1600" dirty="0">
                <a:cs typeface="Arial" panose="020B0604020202020204" pitchFamily="34" charset="0"/>
              </a:rPr>
              <a:t>Neuroanatomy (essentials) </a:t>
            </a:r>
            <a:endParaRPr lang="pl-PL" sz="1600" dirty="0">
              <a:cs typeface="Arial" panose="020B0604020202020204" pitchFamily="34" charset="0"/>
            </a:endParaRPr>
          </a:p>
          <a:p>
            <a:pPr marL="654663" lvl="1" indent="-285750">
              <a:buFont typeface="Wingdings" panose="05000000000000000000" pitchFamily="2" charset="2"/>
              <a:buChar char="v"/>
            </a:pPr>
            <a:r>
              <a:rPr lang="en-GB" sz="1600" dirty="0">
                <a:cs typeface="Arial" panose="020B0604020202020204" pitchFamily="34" charset="0"/>
              </a:rPr>
              <a:t>Simplified, introductory ‘schematic’ drawings for key structures/topics</a:t>
            </a:r>
            <a:endParaRPr lang="en-US" sz="1600" dirty="0"/>
          </a:p>
        </p:txBody>
      </p:sp>
      <p:pic>
        <p:nvPicPr>
          <p:cNvPr id="8" name="Picture Placeholder 8">
            <a:extLst>
              <a:ext uri="{FF2B5EF4-FFF2-40B4-BE49-F238E27FC236}">
                <a16:creationId xmlns:a16="http://schemas.microsoft.com/office/drawing/2014/main" id="{46C1BCC9-6C98-4EF9-9DA9-579076D2F3F1}"/>
              </a:ext>
            </a:extLst>
          </p:cNvPr>
          <p:cNvPicPr>
            <a:picLocks noChangeAspect="1"/>
          </p:cNvPicPr>
          <p:nvPr/>
        </p:nvPicPr>
        <p:blipFill>
          <a:blip r:embed="rId3" cstate="email">
            <a:extLst>
              <a:ext uri="{28A0092B-C50C-407E-A947-70E740481C1C}">
                <a14:useLocalDpi xmlns:a14="http://schemas.microsoft.com/office/drawing/2010/main" val="0"/>
              </a:ext>
            </a:extLst>
          </a:blip>
          <a:srcRect t="5400" b="5400"/>
          <a:stretch>
            <a:fillRect/>
          </a:stretch>
        </p:blipFill>
        <p:spPr>
          <a:xfrm>
            <a:off x="539552" y="1752512"/>
            <a:ext cx="1944216" cy="22219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95930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br>
              <a:rPr lang="pl-PL" b="1" dirty="0">
                <a:latin typeface="Calibri" panose="020F0502020204030204" pitchFamily="34" charset="0"/>
                <a:cs typeface="Calibri" panose="020F0502020204030204" pitchFamily="34" charset="0"/>
              </a:rPr>
            </a:br>
            <a:r>
              <a:rPr lang="en-GB" b="1" dirty="0">
                <a:latin typeface="Arial Black" panose="020B0A04020102020204" pitchFamily="34" charset="0"/>
              </a:rPr>
              <a:t>The ECG Made Easy, 9e</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483768" y="1772816"/>
            <a:ext cx="6120680" cy="2031325"/>
          </a:xfrm>
          <a:prstGeom prst="rect">
            <a:avLst/>
          </a:prstGeom>
          <a:noFill/>
        </p:spPr>
        <p:txBody>
          <a:bodyPr wrap="square" rtlCol="0">
            <a:spAutoFit/>
          </a:bodyPr>
          <a:lstStyle/>
          <a:p>
            <a:br>
              <a:rPr lang="en-US" dirty="0"/>
            </a:br>
            <a:r>
              <a:rPr lang="en-US" b="1" dirty="0"/>
              <a:t>By</a:t>
            </a:r>
            <a:r>
              <a:rPr lang="pl-PL" b="1" dirty="0"/>
              <a:t> </a:t>
            </a:r>
            <a:r>
              <a:rPr lang="en-GB" dirty="0"/>
              <a:t>John Hampton, Joanna Hampton</a:t>
            </a:r>
          </a:p>
          <a:p>
            <a:r>
              <a:rPr lang="pl-PL" b="1" dirty="0"/>
              <a:t>ISBN: </a:t>
            </a:r>
            <a:r>
              <a:rPr lang="en-GB" dirty="0"/>
              <a:t>9780702074578</a:t>
            </a:r>
            <a:endParaRPr lang="pl-PL" dirty="0"/>
          </a:p>
          <a:p>
            <a:r>
              <a:rPr lang="pl-PL" dirty="0"/>
              <a:t>           </a:t>
            </a:r>
            <a:r>
              <a:rPr lang="en-GB" dirty="0">
                <a:solidFill>
                  <a:srgbClr val="FF0000"/>
                </a:solidFill>
              </a:rPr>
              <a:t>9780702074660 (I.E.)</a:t>
            </a:r>
          </a:p>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22.99  </a:t>
            </a:r>
            <a:r>
              <a:rPr lang="pl-PL" b="1" dirty="0">
                <a:solidFill>
                  <a:srgbClr val="FF0000"/>
                </a:solidFill>
                <a:latin typeface="Calibri" panose="020F0502020204030204" pitchFamily="34" charset="0"/>
                <a:cs typeface="Calibri" panose="020F0502020204030204" pitchFamily="34" charset="0"/>
              </a:rPr>
              <a:t>IE price</a:t>
            </a:r>
            <a:r>
              <a:rPr lang="pl-PL" dirty="0">
                <a:solidFill>
                  <a:srgbClr val="FF0000"/>
                </a:solidFill>
                <a:latin typeface="Calibri" panose="020F0502020204030204" pitchFamily="34" charset="0"/>
                <a:cs typeface="Calibri" panose="020F0502020204030204" pitchFamily="34" charset="0"/>
              </a:rPr>
              <a:t>: </a:t>
            </a:r>
            <a:r>
              <a:rPr lang="en-GB" dirty="0">
                <a:solidFill>
                  <a:srgbClr val="FF0000"/>
                </a:solidFill>
                <a:latin typeface="Calibri" panose="020F0502020204030204" pitchFamily="34" charset="0"/>
                <a:cs typeface="Calibri" panose="020F0502020204030204" pitchFamily="34" charset="0"/>
              </a:rPr>
              <a:t>€</a:t>
            </a:r>
            <a:r>
              <a:rPr lang="pl-PL" dirty="0">
                <a:solidFill>
                  <a:srgbClr val="FF0000"/>
                </a:solidFill>
                <a:latin typeface="Calibri" panose="020F0502020204030204" pitchFamily="34" charset="0"/>
                <a:cs typeface="Calibri" panose="020F0502020204030204" pitchFamily="34" charset="0"/>
              </a:rPr>
              <a:t>14.99 </a:t>
            </a:r>
            <a:endParaRPr lang="en-GB" dirty="0"/>
          </a:p>
          <a:p>
            <a:r>
              <a:rPr lang="en-US" b="1" dirty="0"/>
              <a:t>Publication Date: </a:t>
            </a:r>
            <a:r>
              <a:rPr lang="pl-PL" dirty="0"/>
              <a:t>02</a:t>
            </a:r>
            <a:r>
              <a:rPr lang="en-US" dirty="0"/>
              <a:t>/0</a:t>
            </a:r>
            <a:r>
              <a:rPr lang="pl-PL" dirty="0"/>
              <a:t>4/</a:t>
            </a:r>
            <a:r>
              <a:rPr lang="en-US" dirty="0"/>
              <a:t>201</a:t>
            </a:r>
            <a:r>
              <a:rPr lang="pl-PL" dirty="0"/>
              <a:t>9</a:t>
            </a:r>
            <a:r>
              <a:rPr lang="en-US" dirty="0"/>
              <a:t> </a:t>
            </a:r>
          </a:p>
          <a:p>
            <a:r>
              <a:rPr lang="pl-PL" b="1" dirty="0"/>
              <a:t>Includes: </a:t>
            </a:r>
            <a:r>
              <a:rPr lang="pl-PL" dirty="0"/>
              <a:t>Student Consult</a:t>
            </a:r>
            <a:endParaRPr lang="en-US" dirty="0"/>
          </a:p>
        </p:txBody>
      </p:sp>
      <p:graphicFrame>
        <p:nvGraphicFramePr>
          <p:cNvPr id="2" name="Table 1"/>
          <p:cNvGraphicFramePr>
            <a:graphicFrameLocks noGrp="1"/>
          </p:cNvGraphicFramePr>
          <p:nvPr>
            <p:extLst/>
          </p:nvPr>
        </p:nvGraphicFramePr>
        <p:xfrm>
          <a:off x="251520" y="4077072"/>
          <a:ext cx="8892480" cy="2780928"/>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en-GB" sz="1600" b="1" u="none" strike="noStrike" dirty="0">
                          <a:solidFill>
                            <a:srgbClr val="000000"/>
                          </a:solidFill>
                          <a:effectLst/>
                          <a:latin typeface="Verdana" panose="020B0604030504040204" pitchFamily="34" charset="0"/>
                        </a:rPr>
                        <a:t>New to this edition</a:t>
                      </a:r>
                      <a:r>
                        <a:rPr lang="pl-PL" sz="1600" b="1" u="none" strike="noStrike" dirty="0">
                          <a:solidFill>
                            <a:srgbClr val="000000"/>
                          </a:solidFill>
                          <a:effectLst/>
                          <a:latin typeface="Verdana" panose="020B0604030504040204" pitchFamily="34" charset="0"/>
                        </a:rPr>
                        <a:t>:</a:t>
                      </a:r>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sp>
        <p:nvSpPr>
          <p:cNvPr id="9" name="Text Placeholder 7">
            <a:extLst>
              <a:ext uri="{FF2B5EF4-FFF2-40B4-BE49-F238E27FC236}">
                <a16:creationId xmlns:a16="http://schemas.microsoft.com/office/drawing/2014/main" id="{C11DF09A-6FF5-4245-9511-E9A6BA3555E0}"/>
              </a:ext>
            </a:extLst>
          </p:cNvPr>
          <p:cNvSpPr txBox="1">
            <a:spLocks/>
          </p:cNvSpPr>
          <p:nvPr/>
        </p:nvSpPr>
        <p:spPr>
          <a:xfrm>
            <a:off x="650691" y="4437112"/>
            <a:ext cx="7991475" cy="23042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pic>
        <p:nvPicPr>
          <p:cNvPr id="10" name="Picture 9">
            <a:extLst>
              <a:ext uri="{FF2B5EF4-FFF2-40B4-BE49-F238E27FC236}">
                <a16:creationId xmlns:a16="http://schemas.microsoft.com/office/drawing/2014/main" id="{D846ECDF-ABF3-4A0A-8D21-4E0D35C7DD1B}"/>
              </a:ext>
            </a:extLst>
          </p:cNvPr>
          <p:cNvPicPr>
            <a:picLocks noChangeAspect="1"/>
          </p:cNvPicPr>
          <p:nvPr/>
        </p:nvPicPr>
        <p:blipFill rotWithShape="1">
          <a:blip r:embed="rId3"/>
          <a:srcRect l="14749" t="6756" r="15566" b="13603"/>
          <a:stretch/>
        </p:blipFill>
        <p:spPr>
          <a:xfrm>
            <a:off x="449643" y="1597705"/>
            <a:ext cx="1777409" cy="2031322"/>
          </a:xfrm>
          <a:prstGeom prst="rect">
            <a:avLst/>
          </a:prstGeom>
          <a:effectLst>
            <a:outerShdw blurRad="50800" dist="38100" dir="5400000" algn="t" rotWithShape="0">
              <a:prstClr val="black">
                <a:alpha val="40000"/>
              </a:prstClr>
            </a:outerShdw>
          </a:effectLst>
        </p:spPr>
      </p:pic>
      <p:pic>
        <p:nvPicPr>
          <p:cNvPr id="11" name="Picture 2" descr="http://secure-ecsd.elsevier.com/covers/80/Tango2/large/9780702074578.jpg">
            <a:extLst>
              <a:ext uri="{FF2B5EF4-FFF2-40B4-BE49-F238E27FC236}">
                <a16:creationId xmlns:a16="http://schemas.microsoft.com/office/drawing/2014/main" id="{EDB359DE-7640-4BC5-81E5-AA004C4F6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29" r="6229"/>
          <a:stretch>
            <a:fillRect/>
          </a:stretch>
        </p:blipFill>
        <p:spPr bwMode="auto">
          <a:xfrm>
            <a:off x="6683022" y="1573087"/>
            <a:ext cx="1777410" cy="203132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137D8FD-EFA5-4539-A73C-2DB13339102D}"/>
              </a:ext>
            </a:extLst>
          </p:cNvPr>
          <p:cNvSpPr/>
          <p:nvPr/>
        </p:nvSpPr>
        <p:spPr>
          <a:xfrm>
            <a:off x="467544" y="4437113"/>
            <a:ext cx="8424936" cy="1077218"/>
          </a:xfrm>
          <a:prstGeom prst="rect">
            <a:avLst/>
          </a:prstGeom>
        </p:spPr>
        <p:txBody>
          <a:bodyPr wrap="square">
            <a:spAutoFit/>
          </a:bodyPr>
          <a:lstStyle/>
          <a:p>
            <a:pPr marL="285750" indent="-285750">
              <a:buFont typeface="Wingdings" panose="05000000000000000000" pitchFamily="2" charset="2"/>
              <a:buChar char="Ø"/>
            </a:pPr>
            <a:r>
              <a:rPr lang="en-GB" sz="1600" dirty="0"/>
              <a:t>For over forty years The ECG Made Easy has been regarded as the best introductory guide to the ECG, with sales of over half a million copies as well as being translated into more than a dozen languages.</a:t>
            </a:r>
          </a:p>
          <a:p>
            <a:pPr marL="285750" indent="-285750">
              <a:buFont typeface="Wingdings" panose="05000000000000000000" pitchFamily="2" charset="2"/>
              <a:buChar char="Ø"/>
            </a:pPr>
            <a:r>
              <a:rPr lang="en-GB" sz="1600" dirty="0"/>
              <a:t>A brand new first chapter has been added for this edition: </a:t>
            </a:r>
            <a:r>
              <a:rPr lang="en-GB" sz="1600" i="1" dirty="0"/>
              <a:t>The ECG made very easy indeed!</a:t>
            </a:r>
          </a:p>
        </p:txBody>
      </p:sp>
    </p:spTree>
    <p:extLst>
      <p:ext uri="{BB962C8B-B14F-4D97-AF65-F5344CB8AC3E}">
        <p14:creationId xmlns:p14="http://schemas.microsoft.com/office/powerpoint/2010/main" val="1862929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br>
              <a:rPr lang="pl-PL" b="1" dirty="0">
                <a:latin typeface="Calibri" panose="020F0502020204030204" pitchFamily="34" charset="0"/>
                <a:cs typeface="Calibri" panose="020F0502020204030204" pitchFamily="34" charset="0"/>
              </a:rPr>
            </a:br>
            <a:r>
              <a:rPr lang="en-GB" sz="2800" b="1" dirty="0">
                <a:latin typeface="Arial Black" panose="020B0A04020102020204" pitchFamily="34" charset="0"/>
              </a:rPr>
              <a:t>Human Embryology &amp; Developmental Biology, 6e</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3059832" y="1772816"/>
            <a:ext cx="5544616" cy="1754326"/>
          </a:xfrm>
          <a:prstGeom prst="rect">
            <a:avLst/>
          </a:prstGeom>
          <a:noFill/>
        </p:spPr>
        <p:txBody>
          <a:bodyPr wrap="square" rtlCol="0">
            <a:spAutoFit/>
          </a:bodyPr>
          <a:lstStyle/>
          <a:p>
            <a:r>
              <a:rPr lang="en-US" b="1" dirty="0"/>
              <a:t>By</a:t>
            </a:r>
            <a:r>
              <a:rPr lang="pl-PL" b="1" dirty="0"/>
              <a:t> </a:t>
            </a:r>
            <a:r>
              <a:rPr lang="en-GB" dirty="0"/>
              <a:t>Bruce Carlson </a:t>
            </a:r>
            <a:endParaRPr lang="pl-PL" dirty="0"/>
          </a:p>
          <a:p>
            <a:r>
              <a:rPr lang="pl-PL" b="1" dirty="0"/>
              <a:t>ISBN: </a:t>
            </a:r>
            <a:r>
              <a:rPr lang="en-GB" dirty="0"/>
              <a:t>9780323523752</a:t>
            </a:r>
            <a:endParaRPr lang="en-GB" dirty="0">
              <a:solidFill>
                <a:srgbClr val="FF0000"/>
              </a:solidFill>
            </a:endParaRPr>
          </a:p>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61.99  </a:t>
            </a:r>
            <a:endParaRPr lang="en-GB" dirty="0"/>
          </a:p>
          <a:p>
            <a:r>
              <a:rPr lang="en-US" b="1" dirty="0"/>
              <a:t>Publication Date: </a:t>
            </a:r>
            <a:r>
              <a:rPr lang="pl-PL" dirty="0"/>
              <a:t>14</a:t>
            </a:r>
            <a:r>
              <a:rPr lang="en-US" dirty="0"/>
              <a:t>/0</a:t>
            </a:r>
            <a:r>
              <a:rPr lang="pl-PL" dirty="0"/>
              <a:t>1/</a:t>
            </a:r>
            <a:r>
              <a:rPr lang="en-US" dirty="0"/>
              <a:t>201</a:t>
            </a:r>
            <a:r>
              <a:rPr lang="pl-PL" dirty="0"/>
              <a:t>9</a:t>
            </a:r>
            <a:r>
              <a:rPr lang="en-US" dirty="0"/>
              <a:t> </a:t>
            </a:r>
          </a:p>
          <a:p>
            <a:r>
              <a:rPr lang="pl-PL" b="1" dirty="0"/>
              <a:t>Includes: </a:t>
            </a:r>
            <a:r>
              <a:rPr lang="pl-PL" dirty="0"/>
              <a:t>Student Consult, Evolve faculty resources (image bank)</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037279487"/>
              </p:ext>
            </p:extLst>
          </p:nvPr>
        </p:nvGraphicFramePr>
        <p:xfrm>
          <a:off x="251520" y="4077072"/>
          <a:ext cx="8892480" cy="2780928"/>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en-GB" sz="1600" b="1" u="none" strike="noStrike" dirty="0">
                          <a:solidFill>
                            <a:srgbClr val="000000"/>
                          </a:solidFill>
                          <a:effectLst/>
                          <a:latin typeface="Verdana" panose="020B0604030504040204" pitchFamily="34" charset="0"/>
                        </a:rPr>
                        <a:t>New to this edition</a:t>
                      </a:r>
                      <a:r>
                        <a:rPr lang="pl-PL" sz="1600" b="1" u="none" strike="noStrike" dirty="0">
                          <a:solidFill>
                            <a:srgbClr val="000000"/>
                          </a:solidFill>
                          <a:effectLst/>
                          <a:latin typeface="Verdana" panose="020B0604030504040204" pitchFamily="34" charset="0"/>
                        </a:rPr>
                        <a:t>:</a:t>
                      </a:r>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marL="285750" indent="-285750">
                        <a:buFont typeface="Wingdings" panose="05000000000000000000" pitchFamily="2" charset="2"/>
                        <a:buChar char="Ø"/>
                      </a:pPr>
                      <a:r>
                        <a:rPr lang="en-GB" sz="1600" dirty="0"/>
                        <a:t>Animations on studentconsult.com</a:t>
                      </a:r>
                    </a:p>
                    <a:p>
                      <a:pPr marL="285750" indent="-285750">
                        <a:buFont typeface="Wingdings" panose="05000000000000000000" pitchFamily="2" charset="2"/>
                        <a:buChar char="Ø"/>
                      </a:pPr>
                      <a:r>
                        <a:rPr lang="en-US" sz="1600" dirty="0"/>
                        <a:t>‘Clinical Correlation” Boxes / “Clinical Vignette” boxes / “Summary” boxes – for quick revision of the clinical manifestations of abnormal development</a:t>
                      </a:r>
                      <a:endParaRPr lang="en-GB" sz="1600" dirty="0"/>
                    </a:p>
                    <a:p>
                      <a:pPr marL="285750" indent="-285750">
                        <a:buFont typeface="Wingdings" panose="05000000000000000000" pitchFamily="2" charset="2"/>
                        <a:buChar char="Ø"/>
                      </a:pPr>
                      <a:r>
                        <a:rPr lang="en-US" sz="1600" dirty="0"/>
                        <a:t>Review questions with each chapter </a:t>
                      </a:r>
                    </a:p>
                    <a:p>
                      <a:pPr marL="285750" indent="-285750">
                        <a:buFont typeface="Wingdings" panose="05000000000000000000" pitchFamily="2" charset="2"/>
                        <a:buChar char="Ø"/>
                      </a:pPr>
                      <a:r>
                        <a:rPr lang="en-GB" sz="1600" dirty="0"/>
                        <a:t>Original photos of congenital anomalies </a:t>
                      </a:r>
                    </a:p>
                    <a:p>
                      <a:pPr marL="285750" indent="-285750">
                        <a:buFont typeface="Wingdings" panose="05000000000000000000" pitchFamily="2" charset="2"/>
                        <a:buChar char="Ø"/>
                      </a:pPr>
                      <a:r>
                        <a:rPr lang="en-GB" sz="1600" dirty="0"/>
                        <a:t>Clear coloured illustrations</a:t>
                      </a:r>
                    </a:p>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sp>
        <p:nvSpPr>
          <p:cNvPr id="9" name="Text Placeholder 7">
            <a:extLst>
              <a:ext uri="{FF2B5EF4-FFF2-40B4-BE49-F238E27FC236}">
                <a16:creationId xmlns:a16="http://schemas.microsoft.com/office/drawing/2014/main" id="{C11DF09A-6FF5-4245-9511-E9A6BA3555E0}"/>
              </a:ext>
            </a:extLst>
          </p:cNvPr>
          <p:cNvSpPr txBox="1">
            <a:spLocks/>
          </p:cNvSpPr>
          <p:nvPr/>
        </p:nvSpPr>
        <p:spPr>
          <a:xfrm>
            <a:off x="650691" y="4437112"/>
            <a:ext cx="7991475" cy="23042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pic>
        <p:nvPicPr>
          <p:cNvPr id="12" name="Picture 6" descr="http://secure-ecsd.elsevier.com/covers/80/Tango2/large/9780323523752.jpg">
            <a:extLst>
              <a:ext uri="{FF2B5EF4-FFF2-40B4-BE49-F238E27FC236}">
                <a16:creationId xmlns:a16="http://schemas.microsoft.com/office/drawing/2014/main" id="{80670E21-8F8C-45A6-9397-A908FCE6D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301" b="5301"/>
          <a:stretch>
            <a:fillRect/>
          </a:stretch>
        </p:blipFill>
        <p:spPr bwMode="auto">
          <a:xfrm>
            <a:off x="448482" y="1700416"/>
            <a:ext cx="1925358" cy="220040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431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br>
              <a:rPr lang="pl-PL" b="1" dirty="0">
                <a:latin typeface="Calibri" panose="020F0502020204030204" pitchFamily="34" charset="0"/>
                <a:cs typeface="Calibri" panose="020F0502020204030204" pitchFamily="34" charset="0"/>
              </a:rPr>
            </a:br>
            <a:r>
              <a:rPr lang="en-GB" sz="2400" b="1" dirty="0">
                <a:latin typeface="Arial Black" panose="020B0A04020102020204" pitchFamily="34" charset="0"/>
              </a:rPr>
              <a:t>Learning Radiology: Recognizing the Basics, 4e</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483768" y="1772816"/>
            <a:ext cx="6120680" cy="1477328"/>
          </a:xfrm>
          <a:prstGeom prst="rect">
            <a:avLst/>
          </a:prstGeom>
          <a:noFill/>
        </p:spPr>
        <p:txBody>
          <a:bodyPr wrap="square" rtlCol="0">
            <a:spAutoFit/>
          </a:bodyPr>
          <a:lstStyle/>
          <a:p>
            <a:r>
              <a:rPr lang="en-US" b="1" dirty="0"/>
              <a:t>By</a:t>
            </a:r>
            <a:r>
              <a:rPr lang="pl-PL" b="1" dirty="0"/>
              <a:t> </a:t>
            </a:r>
            <a:r>
              <a:rPr lang="en-GB" dirty="0"/>
              <a:t>William Herring</a:t>
            </a:r>
          </a:p>
          <a:p>
            <a:r>
              <a:rPr lang="pl-PL" b="1" dirty="0"/>
              <a:t>ISBN: </a:t>
            </a:r>
            <a:r>
              <a:rPr lang="en-GB" dirty="0"/>
              <a:t>9780323567299</a:t>
            </a:r>
            <a:endParaRPr lang="en-GB" dirty="0">
              <a:solidFill>
                <a:srgbClr val="FF0000"/>
              </a:solidFill>
            </a:endParaRPr>
          </a:p>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44.99  </a:t>
            </a:r>
            <a:endParaRPr lang="en-GB" dirty="0"/>
          </a:p>
          <a:p>
            <a:r>
              <a:rPr lang="en-US" b="1" dirty="0"/>
              <a:t>Publication Date: </a:t>
            </a:r>
            <a:r>
              <a:rPr lang="pl-PL" dirty="0"/>
              <a:t>13</a:t>
            </a:r>
            <a:r>
              <a:rPr lang="en-US" dirty="0"/>
              <a:t>/0</a:t>
            </a:r>
            <a:r>
              <a:rPr lang="pl-PL" dirty="0"/>
              <a:t>5/</a:t>
            </a:r>
            <a:r>
              <a:rPr lang="en-US" dirty="0"/>
              <a:t>201</a:t>
            </a:r>
            <a:r>
              <a:rPr lang="pl-PL" dirty="0"/>
              <a:t>9</a:t>
            </a:r>
            <a:r>
              <a:rPr lang="en-US" dirty="0"/>
              <a:t> </a:t>
            </a:r>
          </a:p>
          <a:p>
            <a:r>
              <a:rPr lang="pl-PL" b="1" dirty="0"/>
              <a:t>Includes: </a:t>
            </a:r>
            <a:r>
              <a:rPr lang="pl-PL" dirty="0"/>
              <a:t>Student Consult, Evolve Faculty Resources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205186003"/>
              </p:ext>
            </p:extLst>
          </p:nvPr>
        </p:nvGraphicFramePr>
        <p:xfrm>
          <a:off x="251520" y="4077072"/>
          <a:ext cx="8892480" cy="2780928"/>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en-GB" sz="1600" b="1" u="none" strike="noStrike" dirty="0">
                          <a:solidFill>
                            <a:srgbClr val="000000"/>
                          </a:solidFill>
                          <a:effectLst/>
                          <a:latin typeface="Verdana" panose="020B0604030504040204" pitchFamily="34" charset="0"/>
                        </a:rPr>
                        <a:t>New to this edition</a:t>
                      </a:r>
                      <a:r>
                        <a:rPr lang="pl-PL" sz="1600" b="1" u="none" strike="noStrike" dirty="0">
                          <a:solidFill>
                            <a:srgbClr val="000000"/>
                          </a:solidFill>
                          <a:effectLst/>
                          <a:latin typeface="Verdana" panose="020B0604030504040204" pitchFamily="34" charset="0"/>
                        </a:rPr>
                        <a:t>:</a:t>
                      </a:r>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marL="285750" indent="-285750">
                        <a:buFont typeface="Wingdings" panose="05000000000000000000" pitchFamily="2" charset="2"/>
                        <a:buChar char="Ø"/>
                      </a:pPr>
                      <a:r>
                        <a:rPr lang="en-GB" sz="1600" b="1" dirty="0"/>
                        <a:t>Student Consult </a:t>
                      </a:r>
                      <a:r>
                        <a:rPr lang="en-GB" sz="1600" dirty="0"/>
                        <a:t>includes </a:t>
                      </a:r>
                      <a:r>
                        <a:rPr lang="en-US" sz="1600" dirty="0"/>
                        <a:t>videos/images of 3D images, functional imaging examinations, dynamic studies, and additional assessments</a:t>
                      </a:r>
                    </a:p>
                    <a:p>
                      <a:pPr marL="285750" indent="-285750">
                        <a:buFont typeface="Wingdings" panose="05000000000000000000" pitchFamily="2" charset="2"/>
                        <a:buChar char="Ø"/>
                      </a:pPr>
                      <a:r>
                        <a:rPr lang="en-US" sz="1600" dirty="0"/>
                        <a:t>More than </a:t>
                      </a:r>
                      <a:r>
                        <a:rPr lang="en-US" sz="1600" b="1" dirty="0"/>
                        <a:t>700 images </a:t>
                      </a:r>
                      <a:r>
                        <a:rPr lang="en-US" sz="1600" dirty="0"/>
                        <a:t>and an easy-to-use format and pedagogy, including: bolding of key points and icons designating special content; </a:t>
                      </a:r>
                      <a:r>
                        <a:rPr lang="en-US" sz="1600" b="1" dirty="0"/>
                        <a:t>Diagnostic Pitfalls; Really Important Points; Take-Home Points</a:t>
                      </a:r>
                      <a:r>
                        <a:rPr lang="en-US" sz="1600" dirty="0"/>
                        <a:t>; and </a:t>
                      </a:r>
                      <a:r>
                        <a:rPr lang="en-US" sz="1600" b="1" u="sng" dirty="0"/>
                        <a:t>brand new </a:t>
                      </a:r>
                      <a:r>
                        <a:rPr lang="en-US" sz="1600" b="1" dirty="0"/>
                        <a:t>Image-Guided Intervention</a:t>
                      </a:r>
                      <a:endParaRPr lang="en-US" sz="1600" dirty="0"/>
                    </a:p>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sp>
        <p:nvSpPr>
          <p:cNvPr id="9" name="Text Placeholder 7">
            <a:extLst>
              <a:ext uri="{FF2B5EF4-FFF2-40B4-BE49-F238E27FC236}">
                <a16:creationId xmlns:a16="http://schemas.microsoft.com/office/drawing/2014/main" id="{C11DF09A-6FF5-4245-9511-E9A6BA3555E0}"/>
              </a:ext>
            </a:extLst>
          </p:cNvPr>
          <p:cNvSpPr txBox="1">
            <a:spLocks/>
          </p:cNvSpPr>
          <p:nvPr/>
        </p:nvSpPr>
        <p:spPr>
          <a:xfrm>
            <a:off x="650691" y="4437112"/>
            <a:ext cx="7991475" cy="23042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pic>
        <p:nvPicPr>
          <p:cNvPr id="8" name="Picture Placeholder 5">
            <a:extLst>
              <a:ext uri="{FF2B5EF4-FFF2-40B4-BE49-F238E27FC236}">
                <a16:creationId xmlns:a16="http://schemas.microsoft.com/office/drawing/2014/main" id="{2A235591-8097-456A-8368-662754DB1546}"/>
              </a:ext>
            </a:extLst>
          </p:cNvPr>
          <p:cNvPicPr>
            <a:picLocks noChangeAspect="1"/>
          </p:cNvPicPr>
          <p:nvPr/>
        </p:nvPicPr>
        <p:blipFill>
          <a:blip r:embed="rId3" cstate="email">
            <a:extLst>
              <a:ext uri="{28A0092B-C50C-407E-A947-70E740481C1C}">
                <a14:useLocalDpi xmlns:a14="http://schemas.microsoft.com/office/drawing/2010/main" val="0"/>
              </a:ext>
            </a:extLst>
          </a:blip>
          <a:srcRect t="5397" b="5397"/>
          <a:stretch>
            <a:fillRect/>
          </a:stretch>
        </p:blipFill>
        <p:spPr>
          <a:xfrm>
            <a:off x="448482" y="1757217"/>
            <a:ext cx="1909620" cy="218242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14488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br>
              <a:rPr lang="pl-PL" b="1" dirty="0">
                <a:latin typeface="Calibri" panose="020F0502020204030204" pitchFamily="34" charset="0"/>
                <a:cs typeface="Calibri" panose="020F0502020204030204" pitchFamily="34" charset="0"/>
              </a:rPr>
            </a:br>
            <a:r>
              <a:rPr lang="en-GB" sz="3200" b="1" dirty="0">
                <a:latin typeface="Arial Black" panose="020B0A04020102020204" pitchFamily="34" charset="0"/>
              </a:rPr>
              <a:t>Netter’s Neurology, 3e</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771800" y="1772816"/>
            <a:ext cx="5832648" cy="1754326"/>
          </a:xfrm>
          <a:prstGeom prst="rect">
            <a:avLst/>
          </a:prstGeom>
          <a:noFill/>
        </p:spPr>
        <p:txBody>
          <a:bodyPr wrap="square" rtlCol="0">
            <a:spAutoFit/>
          </a:bodyPr>
          <a:lstStyle/>
          <a:p>
            <a:r>
              <a:rPr lang="en-US" b="1" dirty="0"/>
              <a:t>By</a:t>
            </a:r>
            <a:r>
              <a:rPr lang="pl-PL" b="1" dirty="0"/>
              <a:t> </a:t>
            </a:r>
            <a:r>
              <a:rPr lang="en-GB" dirty="0" err="1"/>
              <a:t>Jayashri</a:t>
            </a:r>
            <a:r>
              <a:rPr lang="en-GB" dirty="0"/>
              <a:t> </a:t>
            </a:r>
            <a:r>
              <a:rPr lang="en-GB" dirty="0" err="1"/>
              <a:t>Sriniavasan</a:t>
            </a:r>
            <a:r>
              <a:rPr lang="en-GB" dirty="0"/>
              <a:t>, Claudia </a:t>
            </a:r>
            <a:r>
              <a:rPr lang="en-GB" dirty="0" err="1"/>
              <a:t>Chaves</a:t>
            </a:r>
            <a:r>
              <a:rPr lang="en-GB" dirty="0"/>
              <a:t>, Brian Scott, and Juan Small</a:t>
            </a:r>
          </a:p>
          <a:p>
            <a:r>
              <a:rPr lang="pl-PL" b="1" dirty="0"/>
              <a:t>ISBN: </a:t>
            </a:r>
            <a:r>
              <a:rPr lang="en-GB" dirty="0"/>
              <a:t>9780323554763</a:t>
            </a:r>
          </a:p>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84.99 </a:t>
            </a:r>
            <a:endParaRPr lang="en-GB" dirty="0"/>
          </a:p>
          <a:p>
            <a:r>
              <a:rPr lang="en-US" b="1" dirty="0"/>
              <a:t>Publication Date: </a:t>
            </a:r>
            <a:r>
              <a:rPr lang="pl-PL" dirty="0"/>
              <a:t>01</a:t>
            </a:r>
            <a:r>
              <a:rPr lang="en-US" dirty="0"/>
              <a:t>/0</a:t>
            </a:r>
            <a:r>
              <a:rPr lang="pl-PL" dirty="0"/>
              <a:t>5/</a:t>
            </a:r>
            <a:r>
              <a:rPr lang="en-US" dirty="0"/>
              <a:t>201</a:t>
            </a:r>
            <a:r>
              <a:rPr lang="pl-PL" dirty="0"/>
              <a:t>9</a:t>
            </a:r>
            <a:r>
              <a:rPr lang="en-US" dirty="0"/>
              <a:t> </a:t>
            </a:r>
          </a:p>
          <a:p>
            <a:r>
              <a:rPr lang="pl-PL" b="1" dirty="0"/>
              <a:t>Includes: </a:t>
            </a:r>
            <a:r>
              <a:rPr lang="pl-PL" dirty="0"/>
              <a:t>Expert Consult</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201610841"/>
              </p:ext>
            </p:extLst>
          </p:nvPr>
        </p:nvGraphicFramePr>
        <p:xfrm>
          <a:off x="296187" y="4024522"/>
          <a:ext cx="8892480" cy="2780928"/>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en-GB" sz="1600" b="1" u="none" strike="noStrike" dirty="0">
                          <a:solidFill>
                            <a:srgbClr val="000000"/>
                          </a:solidFill>
                          <a:effectLst/>
                          <a:latin typeface="Verdana" panose="020B0604030504040204" pitchFamily="34" charset="0"/>
                        </a:rPr>
                        <a:t>New to this edition</a:t>
                      </a:r>
                      <a:r>
                        <a:rPr lang="pl-PL" sz="1600" b="1" u="none" strike="noStrike" dirty="0">
                          <a:solidFill>
                            <a:srgbClr val="000000"/>
                          </a:solidFill>
                          <a:effectLst/>
                          <a:latin typeface="Verdana" panose="020B0604030504040204" pitchFamily="34" charset="0"/>
                        </a:rPr>
                        <a:t>:</a:t>
                      </a:r>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marL="285750" indent="-285750">
                        <a:buFont typeface="Wingdings" panose="05000000000000000000" pitchFamily="2" charset="2"/>
                        <a:buChar char="Ø"/>
                      </a:pPr>
                      <a:r>
                        <a:rPr lang="en-US" sz="1600" dirty="0"/>
                        <a:t>Netter’s Neurology is the </a:t>
                      </a:r>
                      <a:r>
                        <a:rPr lang="en-US" sz="1600" b="1" dirty="0"/>
                        <a:t>Choice Outstanding Academic Titles WINNER</a:t>
                      </a:r>
                      <a:r>
                        <a:rPr lang="en-US" sz="1600" dirty="0"/>
                        <a:t> and </a:t>
                      </a:r>
                      <a:r>
                        <a:rPr lang="en-US" sz="1600" b="1" dirty="0"/>
                        <a:t>First Prize WINNER, Illustrated Book Category, British Medical Association Medical Book Competition</a:t>
                      </a:r>
                      <a:r>
                        <a:rPr lang="en-US" sz="1600" dirty="0"/>
                        <a:t>. </a:t>
                      </a:r>
                    </a:p>
                    <a:p>
                      <a:pPr marL="285750" indent="-285750">
                        <a:buFont typeface="Wingdings" panose="05000000000000000000" pitchFamily="2" charset="2"/>
                        <a:buChar char="Ø"/>
                      </a:pPr>
                      <a:r>
                        <a:rPr lang="en-US" sz="1600" b="1" dirty="0"/>
                        <a:t>New chapters </a:t>
                      </a:r>
                      <a:r>
                        <a:rPr lang="en-US" sz="1600" dirty="0"/>
                        <a:t>include </a:t>
                      </a:r>
                      <a:r>
                        <a:rPr lang="en-US" sz="1600" b="1" dirty="0"/>
                        <a:t>Laboratory Evaluation in Neurology; Neuroimaging in Neurologic Disorders; Neurologic Emergencies; Neurologic Monitoring in Critical Care.</a:t>
                      </a:r>
                    </a:p>
                    <a:p>
                      <a:pPr marL="285750" indent="-285750">
                        <a:buFont typeface="Wingdings" panose="05000000000000000000" pitchFamily="2" charset="2"/>
                        <a:buChar char="Ø"/>
                      </a:pPr>
                      <a:r>
                        <a:rPr lang="en-US" sz="1600" b="1" dirty="0"/>
                        <a:t>Over 180 clinical vignettes </a:t>
                      </a:r>
                      <a:r>
                        <a:rPr lang="en-US" sz="1600" dirty="0"/>
                        <a:t>throughout 71 chapters. </a:t>
                      </a:r>
                    </a:p>
                    <a:p>
                      <a:pPr marL="285750" indent="-285750">
                        <a:buFont typeface="Wingdings" panose="05000000000000000000" pitchFamily="2" charset="2"/>
                        <a:buChar char="Ø"/>
                      </a:pPr>
                      <a:r>
                        <a:rPr lang="en-US" sz="1600" b="1" dirty="0"/>
                        <a:t>Expert Consult </a:t>
                      </a:r>
                      <a:r>
                        <a:rPr lang="en-US" sz="1600" dirty="0"/>
                        <a:t>access includes links to </a:t>
                      </a:r>
                      <a:r>
                        <a:rPr lang="en-US" sz="1600" b="1" dirty="0"/>
                        <a:t>24 printable patient education brochures.</a:t>
                      </a:r>
                    </a:p>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sp>
        <p:nvSpPr>
          <p:cNvPr id="9" name="Text Placeholder 7">
            <a:extLst>
              <a:ext uri="{FF2B5EF4-FFF2-40B4-BE49-F238E27FC236}">
                <a16:creationId xmlns:a16="http://schemas.microsoft.com/office/drawing/2014/main" id="{C11DF09A-6FF5-4245-9511-E9A6BA3555E0}"/>
              </a:ext>
            </a:extLst>
          </p:cNvPr>
          <p:cNvSpPr txBox="1">
            <a:spLocks/>
          </p:cNvSpPr>
          <p:nvPr/>
        </p:nvSpPr>
        <p:spPr>
          <a:xfrm>
            <a:off x="650691" y="4437112"/>
            <a:ext cx="7991475" cy="23042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pic>
        <p:nvPicPr>
          <p:cNvPr id="10" name="Picture Placeholder 10">
            <a:extLst>
              <a:ext uri="{FF2B5EF4-FFF2-40B4-BE49-F238E27FC236}">
                <a16:creationId xmlns:a16="http://schemas.microsoft.com/office/drawing/2014/main" id="{E3B71B88-9C47-45D4-A4E1-ACBE38BE2EF3}"/>
              </a:ext>
            </a:extLst>
          </p:cNvPr>
          <p:cNvPicPr>
            <a:picLocks noChangeAspect="1"/>
          </p:cNvPicPr>
          <p:nvPr/>
        </p:nvPicPr>
        <p:blipFill>
          <a:blip r:embed="rId3" cstate="email">
            <a:extLst>
              <a:ext uri="{28A0092B-C50C-407E-A947-70E740481C1C}">
                <a14:useLocalDpi xmlns:a14="http://schemas.microsoft.com/office/drawing/2010/main" val="0"/>
              </a:ext>
            </a:extLst>
          </a:blip>
          <a:srcRect t="7583" b="7583"/>
          <a:stretch>
            <a:fillRect/>
          </a:stretch>
        </p:blipFill>
        <p:spPr>
          <a:xfrm>
            <a:off x="413086" y="1722749"/>
            <a:ext cx="1901287" cy="217289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5021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br>
              <a:rPr lang="pl-PL" b="1" dirty="0">
                <a:latin typeface="Calibri" panose="020F0502020204030204" pitchFamily="34" charset="0"/>
                <a:cs typeface="Calibri" panose="020F0502020204030204" pitchFamily="34" charset="0"/>
              </a:rPr>
            </a:br>
            <a:r>
              <a:rPr lang="en-GB" b="1" dirty="0">
                <a:latin typeface="Arial Black" panose="020B0A04020102020204" pitchFamily="34" charset="0"/>
              </a:rPr>
              <a:t>Netter’s Moving </a:t>
            </a:r>
            <a:r>
              <a:rPr lang="en-GB" b="1" dirty="0" err="1">
                <a:latin typeface="Arial Black" panose="020B0A04020102020204" pitchFamily="34" charset="0"/>
              </a:rPr>
              <a:t>Anato</a:t>
            </a:r>
            <a:r>
              <a:rPr lang="en-GB" b="1" i="1" dirty="0" err="1">
                <a:latin typeface="Arial Black" panose="020B0A04020102020204" pitchFamily="34" charset="0"/>
              </a:rPr>
              <a:t>ME</a:t>
            </a:r>
            <a:r>
              <a:rPr lang="en-GB" b="1" dirty="0">
                <a:latin typeface="Arial Black" panose="020B0A04020102020204" pitchFamily="34" charset="0"/>
              </a:rPr>
              <a:t>, </a:t>
            </a:r>
            <a:r>
              <a:rPr lang="en-GB" b="1" dirty="0">
                <a:highlight>
                  <a:srgbClr val="FFFF00"/>
                </a:highlight>
                <a:latin typeface="Arial Black" panose="020B0A04020102020204" pitchFamily="34" charset="0"/>
              </a:rPr>
              <a:t>1e</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483768" y="1772816"/>
            <a:ext cx="6120680" cy="1477328"/>
          </a:xfrm>
          <a:prstGeom prst="rect">
            <a:avLst/>
          </a:prstGeom>
          <a:noFill/>
        </p:spPr>
        <p:txBody>
          <a:bodyPr wrap="square" rtlCol="0">
            <a:spAutoFit/>
          </a:bodyPr>
          <a:lstStyle/>
          <a:p>
            <a:r>
              <a:rPr lang="en-US" b="1" dirty="0"/>
              <a:t>By</a:t>
            </a:r>
            <a:r>
              <a:rPr lang="pl-PL" b="1" dirty="0"/>
              <a:t> </a:t>
            </a:r>
            <a:r>
              <a:rPr lang="en-GB" dirty="0"/>
              <a:t>Stephanie </a:t>
            </a:r>
            <a:r>
              <a:rPr lang="en-GB" dirty="0" err="1"/>
              <a:t>Marango</a:t>
            </a:r>
            <a:r>
              <a:rPr lang="en-GB" dirty="0"/>
              <a:t>, MD, RY and Carrie B. McCulloch</a:t>
            </a:r>
          </a:p>
          <a:p>
            <a:r>
              <a:rPr lang="pl-PL" b="1" dirty="0"/>
              <a:t>ISBN: </a:t>
            </a:r>
            <a:r>
              <a:rPr lang="en-GB" dirty="0"/>
              <a:t>9780323567336</a:t>
            </a:r>
          </a:p>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35.99</a:t>
            </a:r>
            <a:endParaRPr lang="en-GB" dirty="0"/>
          </a:p>
          <a:p>
            <a:r>
              <a:rPr lang="en-US" b="1" dirty="0"/>
              <a:t>Publication Date: </a:t>
            </a:r>
            <a:r>
              <a:rPr lang="pl-PL" dirty="0"/>
              <a:t>05</a:t>
            </a:r>
            <a:r>
              <a:rPr lang="en-US" dirty="0"/>
              <a:t>/0</a:t>
            </a:r>
            <a:r>
              <a:rPr lang="pl-PL" dirty="0"/>
              <a:t>4/</a:t>
            </a:r>
            <a:r>
              <a:rPr lang="en-US" dirty="0"/>
              <a:t>201</a:t>
            </a:r>
            <a:r>
              <a:rPr lang="pl-PL" dirty="0"/>
              <a:t>9</a:t>
            </a:r>
            <a:r>
              <a:rPr lang="en-US" dirty="0"/>
              <a:t> </a:t>
            </a:r>
          </a:p>
          <a:p>
            <a:r>
              <a:rPr lang="pl-PL" b="1" dirty="0"/>
              <a:t>Includes: </a:t>
            </a:r>
            <a:r>
              <a:rPr lang="pl-PL" dirty="0"/>
              <a:t>Student Consult</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177594127"/>
              </p:ext>
            </p:extLst>
          </p:nvPr>
        </p:nvGraphicFramePr>
        <p:xfrm>
          <a:off x="251520" y="4024522"/>
          <a:ext cx="8892480" cy="3011915"/>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pl-PL" sz="1600" b="1" u="none" strike="noStrike" dirty="0">
                          <a:solidFill>
                            <a:srgbClr val="000000"/>
                          </a:solidFill>
                          <a:effectLst/>
                          <a:latin typeface="Verdana" panose="020B0604030504040204" pitchFamily="34" charset="0"/>
                        </a:rPr>
                        <a:t>Key features:</a:t>
                      </a:r>
                    </a:p>
                    <a:p>
                      <a:pPr algn="just"/>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sp>
        <p:nvSpPr>
          <p:cNvPr id="9" name="Text Placeholder 7">
            <a:extLst>
              <a:ext uri="{FF2B5EF4-FFF2-40B4-BE49-F238E27FC236}">
                <a16:creationId xmlns:a16="http://schemas.microsoft.com/office/drawing/2014/main" id="{C11DF09A-6FF5-4245-9511-E9A6BA3555E0}"/>
              </a:ext>
            </a:extLst>
          </p:cNvPr>
          <p:cNvSpPr txBox="1">
            <a:spLocks/>
          </p:cNvSpPr>
          <p:nvPr/>
        </p:nvSpPr>
        <p:spPr>
          <a:xfrm>
            <a:off x="650691" y="4437112"/>
            <a:ext cx="7991475" cy="23042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r>
              <a:rPr lang="en-GB" sz="1600" b="1" dirty="0"/>
              <a:t>VIDEOS on Student Consult – there are over 40 of them! </a:t>
            </a:r>
            <a:endParaRPr lang="pl-PL" sz="1600" b="1" dirty="0"/>
          </a:p>
          <a:p>
            <a:pPr>
              <a:buFont typeface="Wingdings" panose="05000000000000000000" pitchFamily="2" charset="2"/>
              <a:buChar char="Ø"/>
            </a:pPr>
            <a:r>
              <a:rPr lang="en-US" sz="1600" b="1" dirty="0"/>
              <a:t>Foreword by Joy S. </a:t>
            </a:r>
            <a:r>
              <a:rPr lang="en-US" sz="1600" b="1" dirty="0" err="1"/>
              <a:t>Reidenberg</a:t>
            </a:r>
            <a:r>
              <a:rPr lang="en-US" sz="1600" dirty="0"/>
              <a:t>…some may recognize her name from TV (“Inside Nature’s Giants,” National Geographic, and others)</a:t>
            </a:r>
          </a:p>
          <a:p>
            <a:endParaRPr lang="en-US" dirty="0"/>
          </a:p>
        </p:txBody>
      </p:sp>
      <p:pic>
        <p:nvPicPr>
          <p:cNvPr id="8" name="Picture Placeholder 4">
            <a:extLst>
              <a:ext uri="{FF2B5EF4-FFF2-40B4-BE49-F238E27FC236}">
                <a16:creationId xmlns:a16="http://schemas.microsoft.com/office/drawing/2014/main" id="{C50CE520-DF67-4A57-829C-61C5764AEF23}"/>
              </a:ext>
            </a:extLst>
          </p:cNvPr>
          <p:cNvPicPr>
            <a:picLocks noChangeAspect="1"/>
          </p:cNvPicPr>
          <p:nvPr/>
        </p:nvPicPr>
        <p:blipFill>
          <a:blip r:embed="rId3" cstate="email">
            <a:extLst>
              <a:ext uri="{28A0092B-C50C-407E-A947-70E740481C1C}">
                <a14:useLocalDpi xmlns:a14="http://schemas.microsoft.com/office/drawing/2010/main" val="0"/>
              </a:ext>
            </a:extLst>
          </a:blip>
          <a:srcRect t="9481" b="9481"/>
          <a:stretch>
            <a:fillRect/>
          </a:stretch>
        </p:blipFill>
        <p:spPr>
          <a:xfrm>
            <a:off x="650691" y="1626776"/>
            <a:ext cx="1761301" cy="2012915"/>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6F0C6AC8-D37C-4CF5-9574-021387E13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3540" y="2328623"/>
            <a:ext cx="2143125" cy="2143125"/>
          </a:xfrm>
          <a:prstGeom prst="rect">
            <a:avLst/>
          </a:prstGeom>
        </p:spPr>
      </p:pic>
    </p:spTree>
    <p:extLst>
      <p:ext uri="{BB962C8B-B14F-4D97-AF65-F5344CB8AC3E}">
        <p14:creationId xmlns:p14="http://schemas.microsoft.com/office/powerpoint/2010/main" val="534040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pPr algn="ctr"/>
            <a:br>
              <a:rPr lang="pl-PL" b="1" dirty="0">
                <a:latin typeface="Calibri" panose="020F0502020204030204" pitchFamily="34" charset="0"/>
                <a:cs typeface="Calibri" panose="020F0502020204030204" pitchFamily="34" charset="0"/>
              </a:rPr>
            </a:br>
            <a:r>
              <a:rPr lang="en-GB" sz="2400" b="1" dirty="0">
                <a:latin typeface="Arial Black" panose="020B0A04020102020204" pitchFamily="34" charset="0"/>
              </a:rPr>
              <a:t>Neuroanatomy: an Illustrated Colour Text, 6e</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662808" y="1772816"/>
            <a:ext cx="5941639" cy="1477328"/>
          </a:xfrm>
          <a:prstGeom prst="rect">
            <a:avLst/>
          </a:prstGeom>
          <a:noFill/>
        </p:spPr>
        <p:txBody>
          <a:bodyPr wrap="square" rtlCol="0">
            <a:spAutoFit/>
          </a:bodyPr>
          <a:lstStyle/>
          <a:p>
            <a:r>
              <a:rPr lang="en-US" b="1" dirty="0"/>
              <a:t>By</a:t>
            </a:r>
            <a:r>
              <a:rPr lang="pl-PL" b="1" dirty="0"/>
              <a:t>:</a:t>
            </a:r>
            <a:r>
              <a:rPr lang="en-GB" dirty="0"/>
              <a:t> Alan R. Crossman, David </a:t>
            </a:r>
            <a:r>
              <a:rPr lang="en-GB" dirty="0" err="1"/>
              <a:t>Neary</a:t>
            </a:r>
            <a:endParaRPr lang="pl-PL" dirty="0"/>
          </a:p>
          <a:p>
            <a:r>
              <a:rPr lang="en-GB" b="1" dirty="0"/>
              <a:t>ISBN: </a:t>
            </a:r>
            <a:r>
              <a:rPr lang="en-GB" dirty="0"/>
              <a:t>9780702074622</a:t>
            </a:r>
          </a:p>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41.99</a:t>
            </a:r>
            <a:endParaRPr lang="en-GB" dirty="0"/>
          </a:p>
          <a:p>
            <a:r>
              <a:rPr lang="en-US" b="1" dirty="0"/>
              <a:t>Publication Date: </a:t>
            </a:r>
            <a:r>
              <a:rPr lang="pl-PL" dirty="0"/>
              <a:t>23</a:t>
            </a:r>
            <a:r>
              <a:rPr lang="en-US" dirty="0"/>
              <a:t>/0</a:t>
            </a:r>
            <a:r>
              <a:rPr lang="pl-PL" dirty="0"/>
              <a:t>2/</a:t>
            </a:r>
            <a:r>
              <a:rPr lang="en-US" dirty="0"/>
              <a:t>201</a:t>
            </a:r>
            <a:r>
              <a:rPr lang="pl-PL" dirty="0"/>
              <a:t>9</a:t>
            </a:r>
            <a:r>
              <a:rPr lang="en-US" dirty="0"/>
              <a:t> </a:t>
            </a:r>
          </a:p>
          <a:p>
            <a:r>
              <a:rPr lang="pl-PL" b="1" dirty="0"/>
              <a:t>Includes: </a:t>
            </a:r>
            <a:r>
              <a:rPr lang="pl-PL" dirty="0"/>
              <a:t>Student Consult, Evolve, Evolve Faculty Resources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620006132"/>
              </p:ext>
            </p:extLst>
          </p:nvPr>
        </p:nvGraphicFramePr>
        <p:xfrm>
          <a:off x="251520" y="4024522"/>
          <a:ext cx="8892480" cy="3011915"/>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pl-PL" sz="1600" b="1" u="none" strike="noStrike" dirty="0">
                          <a:solidFill>
                            <a:srgbClr val="000000"/>
                          </a:solidFill>
                          <a:effectLst/>
                          <a:latin typeface="Verdana" panose="020B0604030504040204" pitchFamily="34" charset="0"/>
                        </a:rPr>
                        <a:t>New to this edition:</a:t>
                      </a:r>
                    </a:p>
                    <a:p>
                      <a:pPr algn="just"/>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marL="285750" indent="-285750">
                        <a:buFont typeface="Wingdings" panose="05000000000000000000" pitchFamily="2" charset="2"/>
                        <a:buChar char="Ø"/>
                      </a:pPr>
                      <a:r>
                        <a:rPr lang="en-US" sz="1600" dirty="0"/>
                        <a:t>Full-color, easy-to-understand illustrations </a:t>
                      </a:r>
                      <a:endParaRPr lang="pl-PL" sz="1600" dirty="0"/>
                    </a:p>
                    <a:p>
                      <a:pPr marL="285750" indent="-285750">
                        <a:buFont typeface="Wingdings" panose="05000000000000000000" pitchFamily="2" charset="2"/>
                        <a:buChar char="Ø"/>
                      </a:pPr>
                      <a:r>
                        <a:rPr lang="en-US" sz="1600" dirty="0"/>
                        <a:t>The </a:t>
                      </a:r>
                      <a:r>
                        <a:rPr lang="en-US" sz="1600" dirty="0" err="1"/>
                        <a:t>addtional</a:t>
                      </a:r>
                      <a:r>
                        <a:rPr lang="en-US" sz="1600" dirty="0"/>
                        <a:t> use of new state-of-the-art MRIs </a:t>
                      </a:r>
                      <a:endParaRPr lang="pl-PL" sz="1600" dirty="0"/>
                    </a:p>
                    <a:p>
                      <a:pPr marL="285750" indent="-285750">
                        <a:buFont typeface="Wingdings" panose="05000000000000000000" pitchFamily="2" charset="2"/>
                        <a:buChar char="Ø"/>
                      </a:pPr>
                      <a:r>
                        <a:rPr lang="en-GB" sz="1600" dirty="0"/>
                        <a:t>Additional material in the enhanced eBook – further modern imaging examples + newly prepared MCQs</a:t>
                      </a:r>
                    </a:p>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sp>
        <p:nvSpPr>
          <p:cNvPr id="9" name="Text Placeholder 7">
            <a:extLst>
              <a:ext uri="{FF2B5EF4-FFF2-40B4-BE49-F238E27FC236}">
                <a16:creationId xmlns:a16="http://schemas.microsoft.com/office/drawing/2014/main" id="{C11DF09A-6FF5-4245-9511-E9A6BA3555E0}"/>
              </a:ext>
            </a:extLst>
          </p:cNvPr>
          <p:cNvSpPr txBox="1">
            <a:spLocks/>
          </p:cNvSpPr>
          <p:nvPr/>
        </p:nvSpPr>
        <p:spPr>
          <a:xfrm>
            <a:off x="650691" y="4437112"/>
            <a:ext cx="7991475" cy="23042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pic>
        <p:nvPicPr>
          <p:cNvPr id="10" name="Picture 9">
            <a:extLst>
              <a:ext uri="{FF2B5EF4-FFF2-40B4-BE49-F238E27FC236}">
                <a16:creationId xmlns:a16="http://schemas.microsoft.com/office/drawing/2014/main" id="{B4D1BA05-C87E-4587-AF0D-527D0F78CE75}"/>
              </a:ext>
            </a:extLst>
          </p:cNvPr>
          <p:cNvPicPr>
            <a:picLocks noChangeAspect="1"/>
          </p:cNvPicPr>
          <p:nvPr/>
        </p:nvPicPr>
        <p:blipFill>
          <a:blip r:embed="rId3"/>
          <a:stretch>
            <a:fillRect/>
          </a:stretch>
        </p:blipFill>
        <p:spPr>
          <a:xfrm>
            <a:off x="746168" y="1412776"/>
            <a:ext cx="1627672" cy="228784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36149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br>
              <a:rPr lang="pl-PL" b="1" dirty="0">
                <a:latin typeface="Calibri" panose="020F0502020204030204" pitchFamily="34" charset="0"/>
                <a:cs typeface="Calibri" panose="020F0502020204030204" pitchFamily="34" charset="0"/>
              </a:rPr>
            </a:br>
            <a:r>
              <a:rPr lang="en-US" sz="1800" b="1" dirty="0">
                <a:latin typeface="Arial Black" panose="020B0A04020102020204" pitchFamily="34" charset="0"/>
              </a:rPr>
              <a:t>Nolte's The Human Brain in Photographs and Diagrams, 5e</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483768" y="1772816"/>
            <a:ext cx="6120680" cy="1477328"/>
          </a:xfrm>
          <a:prstGeom prst="rect">
            <a:avLst/>
          </a:prstGeom>
          <a:noFill/>
        </p:spPr>
        <p:txBody>
          <a:bodyPr wrap="square" rtlCol="0">
            <a:spAutoFit/>
          </a:bodyPr>
          <a:lstStyle/>
          <a:p>
            <a:r>
              <a:rPr lang="en-US" b="1" dirty="0"/>
              <a:t>By</a:t>
            </a:r>
            <a:r>
              <a:rPr lang="pl-PL" b="1" dirty="0"/>
              <a:t>:</a:t>
            </a:r>
            <a:r>
              <a:rPr lang="en-GB" dirty="0"/>
              <a:t> Todd </a:t>
            </a:r>
            <a:r>
              <a:rPr lang="en-GB" dirty="0" err="1"/>
              <a:t>Vanderah</a:t>
            </a:r>
            <a:endParaRPr lang="pl-PL" dirty="0"/>
          </a:p>
          <a:p>
            <a:r>
              <a:rPr lang="en-GB" b="1" dirty="0"/>
              <a:t>ISBN: </a:t>
            </a:r>
            <a:r>
              <a:rPr lang="en-GB" dirty="0"/>
              <a:t>9780323598163</a:t>
            </a:r>
          </a:p>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49.99</a:t>
            </a:r>
            <a:endParaRPr lang="en-GB" dirty="0"/>
          </a:p>
          <a:p>
            <a:r>
              <a:rPr lang="en-US" b="1" dirty="0"/>
              <a:t>Publication Date: </a:t>
            </a:r>
            <a:r>
              <a:rPr lang="pl-PL" dirty="0"/>
              <a:t>04</a:t>
            </a:r>
            <a:r>
              <a:rPr lang="en-US" dirty="0"/>
              <a:t>/0</a:t>
            </a:r>
            <a:r>
              <a:rPr lang="pl-PL" dirty="0"/>
              <a:t>1/</a:t>
            </a:r>
            <a:r>
              <a:rPr lang="en-US" dirty="0"/>
              <a:t>201</a:t>
            </a:r>
            <a:r>
              <a:rPr lang="pl-PL" dirty="0"/>
              <a:t>9</a:t>
            </a:r>
            <a:r>
              <a:rPr lang="en-US" dirty="0"/>
              <a:t> </a:t>
            </a:r>
          </a:p>
          <a:p>
            <a:r>
              <a:rPr lang="pl-PL" b="1" dirty="0"/>
              <a:t>Includes: </a:t>
            </a:r>
            <a:r>
              <a:rPr lang="pl-PL" dirty="0"/>
              <a:t>Student Consult</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36709795"/>
              </p:ext>
            </p:extLst>
          </p:nvPr>
        </p:nvGraphicFramePr>
        <p:xfrm>
          <a:off x="251520" y="4024522"/>
          <a:ext cx="8892480" cy="3011915"/>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pl-PL" sz="1600" b="1" u="none" strike="noStrike" dirty="0">
                          <a:solidFill>
                            <a:srgbClr val="000000"/>
                          </a:solidFill>
                          <a:effectLst/>
                          <a:latin typeface="Verdana" panose="020B0604030504040204" pitchFamily="34" charset="0"/>
                        </a:rPr>
                        <a:t>New to this edition:</a:t>
                      </a:r>
                    </a:p>
                    <a:p>
                      <a:pPr algn="just"/>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marL="285750" indent="-285750">
                        <a:buFont typeface="Wingdings" panose="05000000000000000000" pitchFamily="2" charset="2"/>
                        <a:buChar char="Ø"/>
                      </a:pPr>
                      <a:r>
                        <a:rPr lang="en-US" sz="1600" b="1" dirty="0"/>
                        <a:t>Chapter 10, Neuropathology Imaging</a:t>
                      </a:r>
                    </a:p>
                    <a:p>
                      <a:pPr marL="285750" indent="-285750">
                        <a:buFont typeface="Wingdings" panose="05000000000000000000" pitchFamily="2" charset="2"/>
                        <a:buChar char="Ø"/>
                      </a:pPr>
                      <a:r>
                        <a:rPr lang="en-US" sz="1600" b="1" dirty="0"/>
                        <a:t>Comprehensive review examination on Student Consult</a:t>
                      </a:r>
                    </a:p>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sp>
        <p:nvSpPr>
          <p:cNvPr id="9" name="Text Placeholder 7">
            <a:extLst>
              <a:ext uri="{FF2B5EF4-FFF2-40B4-BE49-F238E27FC236}">
                <a16:creationId xmlns:a16="http://schemas.microsoft.com/office/drawing/2014/main" id="{C11DF09A-6FF5-4245-9511-E9A6BA3555E0}"/>
              </a:ext>
            </a:extLst>
          </p:cNvPr>
          <p:cNvSpPr txBox="1">
            <a:spLocks/>
          </p:cNvSpPr>
          <p:nvPr/>
        </p:nvSpPr>
        <p:spPr>
          <a:xfrm>
            <a:off x="650691" y="4437112"/>
            <a:ext cx="7991475" cy="23042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pic>
        <p:nvPicPr>
          <p:cNvPr id="8" name="Picture Placeholder 5">
            <a:extLst>
              <a:ext uri="{FF2B5EF4-FFF2-40B4-BE49-F238E27FC236}">
                <a16:creationId xmlns:a16="http://schemas.microsoft.com/office/drawing/2014/main" id="{C6F2776A-7EA1-4890-B417-165E5BA0199B}"/>
              </a:ext>
            </a:extLst>
          </p:cNvPr>
          <p:cNvPicPr>
            <a:picLocks noChangeAspect="1"/>
          </p:cNvPicPr>
          <p:nvPr/>
        </p:nvPicPr>
        <p:blipFill>
          <a:blip r:embed="rId3" cstate="email">
            <a:extLst>
              <a:ext uri="{28A0092B-C50C-407E-A947-70E740481C1C}">
                <a14:useLocalDpi xmlns:a14="http://schemas.microsoft.com/office/drawing/2010/main" val="0"/>
              </a:ext>
            </a:extLst>
          </a:blip>
          <a:srcRect t="5347" b="5347"/>
          <a:stretch>
            <a:fillRect/>
          </a:stretch>
        </p:blipFill>
        <p:spPr>
          <a:xfrm>
            <a:off x="448482" y="1406998"/>
            <a:ext cx="1855126" cy="212014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50899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r>
              <a:rPr lang="en-US" sz="2800" b="1" dirty="0">
                <a:latin typeface="Arial Black" panose="020B0A04020102020204" pitchFamily="34" charset="0"/>
              </a:rPr>
              <a:t>Stevens and Lowe’s Human Histology, 5e</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483768" y="1772816"/>
            <a:ext cx="6120680" cy="2031325"/>
          </a:xfrm>
          <a:prstGeom prst="rect">
            <a:avLst/>
          </a:prstGeom>
          <a:noFill/>
        </p:spPr>
        <p:txBody>
          <a:bodyPr wrap="square" rtlCol="0">
            <a:spAutoFit/>
          </a:bodyPr>
          <a:lstStyle/>
          <a:p>
            <a:r>
              <a:rPr lang="en-US" b="1" dirty="0"/>
              <a:t>By</a:t>
            </a:r>
            <a:r>
              <a:rPr lang="pl-PL" b="1" dirty="0"/>
              <a:t> </a:t>
            </a:r>
            <a:r>
              <a:rPr lang="en-GB" dirty="0"/>
              <a:t>James Ritter, Rod Flower, Graeme Henderson, Yoon Kong Loke, David MacEwan, Humphrey Rang</a:t>
            </a:r>
          </a:p>
          <a:p>
            <a:r>
              <a:rPr lang="pl-PL" b="1" dirty="0"/>
              <a:t>ISBN: </a:t>
            </a:r>
            <a:r>
              <a:rPr lang="en-GB" dirty="0"/>
              <a:t>9780323612791</a:t>
            </a:r>
          </a:p>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59.99 </a:t>
            </a:r>
            <a:endParaRPr lang="en-GB" dirty="0"/>
          </a:p>
          <a:p>
            <a:r>
              <a:rPr lang="en-US" b="1" dirty="0"/>
              <a:t>Publication Date:</a:t>
            </a:r>
            <a:r>
              <a:rPr lang="en-US" dirty="0"/>
              <a:t> </a:t>
            </a:r>
            <a:r>
              <a:rPr lang="pl-PL" dirty="0"/>
              <a:t>05</a:t>
            </a:r>
            <a:r>
              <a:rPr lang="en-US" dirty="0"/>
              <a:t>/0</a:t>
            </a:r>
            <a:r>
              <a:rPr lang="pl-PL" dirty="0"/>
              <a:t>3/</a:t>
            </a:r>
            <a:r>
              <a:rPr lang="en-US" dirty="0"/>
              <a:t>201</a:t>
            </a:r>
            <a:r>
              <a:rPr lang="pl-PL" dirty="0"/>
              <a:t>9</a:t>
            </a:r>
            <a:r>
              <a:rPr lang="en-US" dirty="0"/>
              <a:t> </a:t>
            </a:r>
          </a:p>
          <a:p>
            <a:r>
              <a:rPr lang="pl-PL" b="1" dirty="0"/>
              <a:t>Includes: </a:t>
            </a:r>
            <a:r>
              <a:rPr lang="pl-PL" dirty="0"/>
              <a:t>Student Consult, Evolve Faculty Resources (image bank)</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671866540"/>
              </p:ext>
            </p:extLst>
          </p:nvPr>
        </p:nvGraphicFramePr>
        <p:xfrm>
          <a:off x="251520" y="4077072"/>
          <a:ext cx="8892480" cy="2780928"/>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en-GB" sz="1600" b="1" u="none" strike="noStrike" dirty="0">
                          <a:solidFill>
                            <a:srgbClr val="000000"/>
                          </a:solidFill>
                          <a:effectLst/>
                          <a:latin typeface="Verdana" panose="020B0604030504040204" pitchFamily="34" charset="0"/>
                        </a:rPr>
                        <a:t>New to this edition</a:t>
                      </a:r>
                      <a:r>
                        <a:rPr lang="pl-PL" sz="1600" b="1" u="none" strike="noStrike" dirty="0">
                          <a:solidFill>
                            <a:srgbClr val="000000"/>
                          </a:solidFill>
                          <a:effectLst/>
                          <a:latin typeface="Verdana" panose="020B0604030504040204" pitchFamily="34" charset="0"/>
                        </a:rPr>
                        <a:t>:</a:t>
                      </a:r>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marL="285750" indent="-285750">
                        <a:buFont typeface="Wingdings" panose="05000000000000000000" pitchFamily="2" charset="2"/>
                        <a:buChar char="Ø"/>
                      </a:pPr>
                      <a:r>
                        <a:rPr lang="en-US" sz="1600" dirty="0"/>
                        <a:t>The Virtual </a:t>
                      </a:r>
                      <a:r>
                        <a:rPr lang="en-US" sz="1600" dirty="0" err="1"/>
                        <a:t>Histolab</a:t>
                      </a:r>
                      <a:endParaRPr lang="en-US" sz="1600" dirty="0"/>
                    </a:p>
                    <a:p>
                      <a:pPr marL="285750" indent="-285750">
                        <a:buFont typeface="Wingdings" panose="05000000000000000000" pitchFamily="2" charset="2"/>
                        <a:buChar char="Ø"/>
                      </a:pPr>
                      <a:r>
                        <a:rPr lang="en-US" sz="1600" dirty="0"/>
                        <a:t>Online review questions</a:t>
                      </a:r>
                    </a:p>
                    <a:p>
                      <a:pPr marL="285750" indent="-285750">
                        <a:buFont typeface="Wingdings" panose="05000000000000000000" pitchFamily="2" charset="2"/>
                        <a:buChar char="Ø"/>
                      </a:pPr>
                      <a:r>
                        <a:rPr lang="en-US" sz="1600" dirty="0"/>
                        <a:t>Online cases</a:t>
                      </a:r>
                    </a:p>
                    <a:p>
                      <a:pPr marL="285750" indent="-285750">
                        <a:buFont typeface="Wingdings" panose="05000000000000000000" pitchFamily="2" charset="2"/>
                        <a:buChar char="Ø"/>
                      </a:pPr>
                      <a:r>
                        <a:rPr lang="en-US" sz="1600" dirty="0"/>
                        <a:t>Online videos</a:t>
                      </a:r>
                      <a:endParaRPr lang="en-GB" sz="1600" dirty="0"/>
                    </a:p>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sp>
        <p:nvSpPr>
          <p:cNvPr id="9" name="Text Placeholder 7">
            <a:extLst>
              <a:ext uri="{FF2B5EF4-FFF2-40B4-BE49-F238E27FC236}">
                <a16:creationId xmlns:a16="http://schemas.microsoft.com/office/drawing/2014/main" id="{C11DF09A-6FF5-4245-9511-E9A6BA3555E0}"/>
              </a:ext>
            </a:extLst>
          </p:cNvPr>
          <p:cNvSpPr txBox="1">
            <a:spLocks/>
          </p:cNvSpPr>
          <p:nvPr/>
        </p:nvSpPr>
        <p:spPr>
          <a:xfrm>
            <a:off x="650691" y="4437112"/>
            <a:ext cx="7991475" cy="23042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pic>
        <p:nvPicPr>
          <p:cNvPr id="15" name="Picture Placeholder 8">
            <a:extLst>
              <a:ext uri="{FF2B5EF4-FFF2-40B4-BE49-F238E27FC236}">
                <a16:creationId xmlns:a16="http://schemas.microsoft.com/office/drawing/2014/main" id="{133C0BD2-3C0D-432B-A04C-5182358D54D8}"/>
              </a:ext>
            </a:extLst>
          </p:cNvPr>
          <p:cNvPicPr>
            <a:picLocks noChangeAspect="1"/>
          </p:cNvPicPr>
          <p:nvPr/>
        </p:nvPicPr>
        <p:blipFill>
          <a:blip r:embed="rId3"/>
          <a:srcRect t="5000" b="5000"/>
          <a:stretch>
            <a:fillRect/>
          </a:stretch>
        </p:blipFill>
        <p:spPr>
          <a:xfrm>
            <a:off x="465694" y="1628800"/>
            <a:ext cx="1765906" cy="201817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12440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br>
              <a:rPr lang="pl-PL" b="1" dirty="0">
                <a:latin typeface="Calibri" panose="020F0502020204030204" pitchFamily="34" charset="0"/>
                <a:cs typeface="Calibri" panose="020F0502020204030204" pitchFamily="34" charset="0"/>
              </a:rPr>
            </a:br>
            <a:r>
              <a:rPr lang="pl-PL" sz="3600" b="1" dirty="0">
                <a:latin typeface="Arial Black" panose="020B0A04020102020204" pitchFamily="34" charset="0"/>
                <a:cs typeface="Calibri" panose="020F0502020204030204" pitchFamily="34" charset="0"/>
              </a:rPr>
              <a:t>Wheater’s Pathology , 6e</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483768" y="1772816"/>
            <a:ext cx="6120680" cy="2031325"/>
          </a:xfrm>
          <a:prstGeom prst="rect">
            <a:avLst/>
          </a:prstGeom>
          <a:noFill/>
        </p:spPr>
        <p:txBody>
          <a:bodyPr wrap="square" rtlCol="0">
            <a:spAutoFit/>
          </a:bodyPr>
          <a:lstStyle/>
          <a:p>
            <a:br>
              <a:rPr lang="en-US" dirty="0"/>
            </a:br>
            <a:r>
              <a:rPr lang="en-US" b="1" dirty="0"/>
              <a:t>By</a:t>
            </a:r>
            <a:r>
              <a:rPr lang="pl-PL" b="1" dirty="0"/>
              <a:t> </a:t>
            </a:r>
            <a:r>
              <a:rPr lang="en-GB" dirty="0"/>
              <a:t>Geraldine O’Dowd, Sarah Bell and Sylvia Wright </a:t>
            </a:r>
          </a:p>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59.99  </a:t>
            </a:r>
            <a:r>
              <a:rPr lang="pl-PL" b="1" dirty="0">
                <a:solidFill>
                  <a:srgbClr val="FF0000"/>
                </a:solidFill>
                <a:latin typeface="Calibri" panose="020F0502020204030204" pitchFamily="34" charset="0"/>
                <a:cs typeface="Calibri" panose="020F0502020204030204" pitchFamily="34" charset="0"/>
              </a:rPr>
              <a:t>IE price</a:t>
            </a:r>
            <a:r>
              <a:rPr lang="pl-PL" dirty="0">
                <a:solidFill>
                  <a:srgbClr val="FF0000"/>
                </a:solidFill>
                <a:latin typeface="Calibri" panose="020F0502020204030204" pitchFamily="34" charset="0"/>
                <a:cs typeface="Calibri" panose="020F0502020204030204" pitchFamily="34" charset="0"/>
              </a:rPr>
              <a:t>: </a:t>
            </a:r>
            <a:r>
              <a:rPr lang="en-GB" dirty="0">
                <a:solidFill>
                  <a:srgbClr val="FF0000"/>
                </a:solidFill>
                <a:latin typeface="Calibri" panose="020F0502020204030204" pitchFamily="34" charset="0"/>
                <a:cs typeface="Calibri" panose="020F0502020204030204" pitchFamily="34" charset="0"/>
              </a:rPr>
              <a:t>€</a:t>
            </a:r>
            <a:r>
              <a:rPr lang="pl-PL" dirty="0">
                <a:solidFill>
                  <a:srgbClr val="FF0000"/>
                </a:solidFill>
                <a:latin typeface="Calibri" panose="020F0502020204030204" pitchFamily="34" charset="0"/>
                <a:cs typeface="Calibri" panose="020F0502020204030204" pitchFamily="34" charset="0"/>
              </a:rPr>
              <a:t>27.99 </a:t>
            </a:r>
            <a:br>
              <a:rPr lang="en-US" dirty="0"/>
            </a:br>
            <a:r>
              <a:rPr lang="en-GB" b="1" dirty="0"/>
              <a:t>ISBN: </a:t>
            </a:r>
            <a:r>
              <a:rPr lang="en-GB" dirty="0"/>
              <a:t>9780702075599</a:t>
            </a:r>
            <a:endParaRPr lang="pl-PL" dirty="0"/>
          </a:p>
          <a:p>
            <a:r>
              <a:rPr lang="pl-PL" dirty="0"/>
              <a:t>          </a:t>
            </a:r>
            <a:r>
              <a:rPr lang="en-GB" dirty="0"/>
              <a:t> </a:t>
            </a:r>
            <a:r>
              <a:rPr lang="en-GB" dirty="0">
                <a:solidFill>
                  <a:srgbClr val="FF0000"/>
                </a:solidFill>
              </a:rPr>
              <a:t>9780702075605 (I.E.)</a:t>
            </a:r>
          </a:p>
          <a:p>
            <a:r>
              <a:rPr lang="en-US" b="1" dirty="0"/>
              <a:t>Publication Date: </a:t>
            </a:r>
            <a:r>
              <a:rPr lang="pl-PL" dirty="0"/>
              <a:t>29</a:t>
            </a:r>
            <a:r>
              <a:rPr lang="en-US" dirty="0"/>
              <a:t>/0</a:t>
            </a:r>
            <a:r>
              <a:rPr lang="pl-PL" dirty="0"/>
              <a:t>4/</a:t>
            </a:r>
            <a:r>
              <a:rPr lang="en-US" dirty="0"/>
              <a:t>201</a:t>
            </a:r>
            <a:r>
              <a:rPr lang="pl-PL" dirty="0"/>
              <a:t>9</a:t>
            </a:r>
            <a:r>
              <a:rPr lang="en-US" dirty="0"/>
              <a:t> </a:t>
            </a:r>
          </a:p>
          <a:p>
            <a:r>
              <a:rPr lang="pl-PL" b="1" dirty="0"/>
              <a:t>Includes: </a:t>
            </a:r>
            <a:r>
              <a:rPr lang="pl-PL" dirty="0"/>
              <a:t>Student Consult, Evolve, Evolve faculty resources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542666482"/>
              </p:ext>
            </p:extLst>
          </p:nvPr>
        </p:nvGraphicFramePr>
        <p:xfrm>
          <a:off x="251520" y="4077072"/>
          <a:ext cx="8892480" cy="2780928"/>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en-GB" sz="1600" b="1" u="none" strike="noStrike" dirty="0">
                          <a:solidFill>
                            <a:srgbClr val="000000"/>
                          </a:solidFill>
                          <a:effectLst/>
                          <a:latin typeface="Verdana" panose="020B0604030504040204" pitchFamily="34" charset="0"/>
                        </a:rPr>
                        <a:t>New to this edition</a:t>
                      </a:r>
                      <a:r>
                        <a:rPr lang="pl-PL" sz="1600" b="1" u="none" strike="noStrike" dirty="0">
                          <a:solidFill>
                            <a:srgbClr val="000000"/>
                          </a:solidFill>
                          <a:effectLst/>
                          <a:latin typeface="Verdana" panose="020B0604030504040204" pitchFamily="34" charset="0"/>
                        </a:rPr>
                        <a:t>:</a:t>
                      </a:r>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marL="285750" indent="-285750">
                        <a:buFont typeface="Wingdings" panose="05000000000000000000" pitchFamily="2" charset="2"/>
                        <a:buChar char="Ø"/>
                      </a:pPr>
                      <a:r>
                        <a:rPr lang="en-GB" sz="1600" dirty="0"/>
                        <a:t>Atlas style layout</a:t>
                      </a:r>
                    </a:p>
                    <a:p>
                      <a:pPr marL="285750" indent="-285750">
                        <a:buFont typeface="Wingdings" panose="05000000000000000000" pitchFamily="2" charset="2"/>
                        <a:buChar char="Ø"/>
                      </a:pPr>
                      <a:r>
                        <a:rPr lang="en-GB" sz="1600" dirty="0"/>
                        <a:t>Quality of images</a:t>
                      </a:r>
                    </a:p>
                    <a:p>
                      <a:pPr marL="285750" indent="-285750">
                        <a:buFont typeface="Wingdings" panose="05000000000000000000" pitchFamily="2" charset="2"/>
                        <a:buChar char="Ø"/>
                      </a:pPr>
                      <a:r>
                        <a:rPr lang="en-GB" sz="1600" dirty="0"/>
                        <a:t>Keys to images – to assist with understanding</a:t>
                      </a:r>
                    </a:p>
                    <a:p>
                      <a:pPr marL="285750" indent="-285750">
                        <a:buFont typeface="Wingdings" panose="05000000000000000000" pitchFamily="2" charset="2"/>
                        <a:buChar char="Ø"/>
                      </a:pPr>
                      <a:r>
                        <a:rPr lang="en-GB" sz="1600" dirty="0"/>
                        <a:t>Additional online only gross pathology and anatomical pathology</a:t>
                      </a:r>
                    </a:p>
                    <a:p>
                      <a:pPr marL="285750" indent="-285750">
                        <a:buFont typeface="Wingdings" panose="05000000000000000000" pitchFamily="2" charset="2"/>
                        <a:buChar char="Ø"/>
                      </a:pPr>
                      <a:r>
                        <a:rPr lang="en-GB" sz="1600" dirty="0"/>
                        <a:t>Self-assessment MCQs</a:t>
                      </a:r>
                    </a:p>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sp>
        <p:nvSpPr>
          <p:cNvPr id="9" name="Text Placeholder 7">
            <a:extLst>
              <a:ext uri="{FF2B5EF4-FFF2-40B4-BE49-F238E27FC236}">
                <a16:creationId xmlns:a16="http://schemas.microsoft.com/office/drawing/2014/main" id="{C11DF09A-6FF5-4245-9511-E9A6BA3555E0}"/>
              </a:ext>
            </a:extLst>
          </p:cNvPr>
          <p:cNvSpPr txBox="1">
            <a:spLocks/>
          </p:cNvSpPr>
          <p:nvPr/>
        </p:nvSpPr>
        <p:spPr>
          <a:xfrm>
            <a:off x="650691" y="4437112"/>
            <a:ext cx="7991475" cy="23042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pic>
        <p:nvPicPr>
          <p:cNvPr id="10" name="Picture 9">
            <a:extLst>
              <a:ext uri="{FF2B5EF4-FFF2-40B4-BE49-F238E27FC236}">
                <a16:creationId xmlns:a16="http://schemas.microsoft.com/office/drawing/2014/main" id="{23D45B07-07A2-49C8-A51B-7C4FF6790857}"/>
              </a:ext>
            </a:extLst>
          </p:cNvPr>
          <p:cNvPicPr>
            <a:picLocks noChangeAspect="1"/>
          </p:cNvPicPr>
          <p:nvPr/>
        </p:nvPicPr>
        <p:blipFill rotWithShape="1">
          <a:blip r:embed="rId3"/>
          <a:srcRect b="259"/>
          <a:stretch/>
        </p:blipFill>
        <p:spPr>
          <a:xfrm>
            <a:off x="205608" y="1573087"/>
            <a:ext cx="1126031" cy="1702468"/>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8C0506A2-A244-489D-B567-75EBA40833E7}"/>
              </a:ext>
            </a:extLst>
          </p:cNvPr>
          <p:cNvPicPr>
            <a:picLocks noChangeAspect="1"/>
          </p:cNvPicPr>
          <p:nvPr/>
        </p:nvPicPr>
        <p:blipFill>
          <a:blip r:embed="rId4"/>
          <a:stretch>
            <a:fillRect/>
          </a:stretch>
        </p:blipFill>
        <p:spPr>
          <a:xfrm>
            <a:off x="926037" y="2239814"/>
            <a:ext cx="1197691" cy="172062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25664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5004048" y="4165257"/>
            <a:ext cx="3912176" cy="1664799"/>
          </a:xfrm>
        </p:spPr>
        <p:txBody>
          <a:bodyPr/>
          <a:lstStyle/>
          <a:p>
            <a:pPr algn="ctr"/>
            <a:r>
              <a:rPr lang="en-AU" b="1" dirty="0"/>
              <a:t>Education </a:t>
            </a:r>
            <a:r>
              <a:rPr lang="en-AU" b="1" dirty="0" err="1"/>
              <a:t>Frontlist</a:t>
            </a:r>
            <a:r>
              <a:rPr lang="en-AU" b="1" dirty="0"/>
              <a:t> </a:t>
            </a:r>
            <a:r>
              <a:rPr lang="en-AU" dirty="0"/>
              <a:t>201</a:t>
            </a:r>
            <a:r>
              <a:rPr lang="pl-PL" dirty="0"/>
              <a:t>9</a:t>
            </a:r>
            <a:endParaRPr lang="en-US" dirty="0"/>
          </a:p>
        </p:txBody>
      </p:sp>
      <p:sp>
        <p:nvSpPr>
          <p:cNvPr id="16" name="Text Placeholder 15"/>
          <p:cNvSpPr>
            <a:spLocks noGrp="1"/>
          </p:cNvSpPr>
          <p:nvPr>
            <p:ph type="body" sz="quarter" idx="10"/>
          </p:nvPr>
        </p:nvSpPr>
        <p:spPr/>
        <p:txBody>
          <a:bodyPr/>
          <a:lstStyle/>
          <a:p>
            <a:r>
              <a:rPr lang="en-GB" dirty="0"/>
              <a:t> </a:t>
            </a:r>
            <a:endParaRPr lang="en-US" dirty="0"/>
          </a:p>
        </p:txBody>
      </p:sp>
      <p:sp>
        <p:nvSpPr>
          <p:cNvPr id="17" name="Text Placeholder 16"/>
          <p:cNvSpPr>
            <a:spLocks noGrp="1"/>
          </p:cNvSpPr>
          <p:nvPr>
            <p:ph type="body" sz="quarter" idx="11"/>
          </p:nvPr>
        </p:nvSpPr>
        <p:spPr/>
        <p:txBody>
          <a:bodyPr>
            <a:normAutofit/>
          </a:bodyPr>
          <a:lstStyle/>
          <a:p>
            <a:r>
              <a:rPr lang="pl-PL" dirty="0"/>
              <a:t>Belarus 15-18.04.2019</a:t>
            </a:r>
            <a:endParaRPr lang="en-US" dirty="0"/>
          </a:p>
        </p:txBody>
      </p:sp>
    </p:spTree>
    <p:extLst>
      <p:ext uri="{BB962C8B-B14F-4D97-AF65-F5344CB8AC3E}">
        <p14:creationId xmlns:p14="http://schemas.microsoft.com/office/powerpoint/2010/main" val="2050284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8842" y="2420888"/>
            <a:ext cx="1345158" cy="937318"/>
          </a:xfrm>
          <a:prstGeom prst="rect">
            <a:avLst/>
          </a:prstGeom>
        </p:spPr>
      </p:pic>
      <p:sp>
        <p:nvSpPr>
          <p:cNvPr id="2" name="Title 1"/>
          <p:cNvSpPr>
            <a:spLocks noGrp="1"/>
          </p:cNvSpPr>
          <p:nvPr>
            <p:ph type="title"/>
          </p:nvPr>
        </p:nvSpPr>
        <p:spPr/>
        <p:txBody>
          <a:bodyPr/>
          <a:lstStyle/>
          <a:p>
            <a:r>
              <a:rPr lang="en-GB" dirty="0">
                <a:latin typeface="Arial Black" panose="020B0A04020102020204" pitchFamily="34" charset="0"/>
              </a:rPr>
              <a:t>print PLUS online</a:t>
            </a:r>
            <a:endParaRPr lang="en-US" dirty="0">
              <a:latin typeface="Arial Black" panose="020B0A04020102020204" pitchFamily="34" charset="0"/>
            </a:endParaRPr>
          </a:p>
        </p:txBody>
      </p:sp>
      <p:sp>
        <p:nvSpPr>
          <p:cNvPr id="10" name="Text Placeholder 9">
            <a:extLst>
              <a:ext uri="{FF2B5EF4-FFF2-40B4-BE49-F238E27FC236}">
                <a16:creationId xmlns:a16="http://schemas.microsoft.com/office/drawing/2014/main" id="{D1938CC5-6181-4632-83A6-DE3875AC0930}"/>
              </a:ext>
            </a:extLst>
          </p:cNvPr>
          <p:cNvSpPr>
            <a:spLocks noGrp="1"/>
          </p:cNvSpPr>
          <p:nvPr>
            <p:ph type="body" sz="quarter" idx="10"/>
          </p:nvPr>
        </p:nvSpPr>
        <p:spPr/>
        <p:txBody>
          <a:bodyPr>
            <a:normAutofit lnSpcReduction="10000"/>
          </a:bodyPr>
          <a:lstStyle/>
          <a:p>
            <a:endParaRPr lang="en-GB"/>
          </a:p>
        </p:txBody>
      </p:sp>
      <p:sp>
        <p:nvSpPr>
          <p:cNvPr id="11" name="Text Placeholder 10">
            <a:extLst>
              <a:ext uri="{FF2B5EF4-FFF2-40B4-BE49-F238E27FC236}">
                <a16:creationId xmlns:a16="http://schemas.microsoft.com/office/drawing/2014/main" id="{9D326F1F-A912-4E7B-B658-3FEAF1F1D9D0}"/>
              </a:ext>
            </a:extLst>
          </p:cNvPr>
          <p:cNvSpPr>
            <a:spLocks noGrp="1"/>
          </p:cNvSpPr>
          <p:nvPr>
            <p:ph type="body" sz="quarter" idx="11"/>
          </p:nvPr>
        </p:nvSpPr>
        <p:spPr/>
        <p:txBody>
          <a:bodyPr/>
          <a:lstStyle/>
          <a:p>
            <a:endParaRPr lang="en-GB"/>
          </a:p>
        </p:txBody>
      </p:sp>
      <p:sp>
        <p:nvSpPr>
          <p:cNvPr id="14" name="Text Placeholder 13">
            <a:extLst>
              <a:ext uri="{FF2B5EF4-FFF2-40B4-BE49-F238E27FC236}">
                <a16:creationId xmlns:a16="http://schemas.microsoft.com/office/drawing/2014/main" id="{73401982-DE2D-40BF-B44E-27AB75ED2278}"/>
              </a:ext>
            </a:extLst>
          </p:cNvPr>
          <p:cNvSpPr>
            <a:spLocks noGrp="1"/>
          </p:cNvSpPr>
          <p:nvPr>
            <p:ph type="body" sz="quarter" idx="12"/>
          </p:nvPr>
        </p:nvSpPr>
        <p:spPr/>
        <p:txBody>
          <a:bodyPr/>
          <a:lstStyle/>
          <a:p>
            <a:endParaRPr lang="en-GB"/>
          </a:p>
        </p:txBody>
      </p:sp>
      <p:sp>
        <p:nvSpPr>
          <p:cNvPr id="15" name="Text Placeholder 14">
            <a:extLst>
              <a:ext uri="{FF2B5EF4-FFF2-40B4-BE49-F238E27FC236}">
                <a16:creationId xmlns:a16="http://schemas.microsoft.com/office/drawing/2014/main" id="{E36D0A26-5BBC-425A-8124-386D316BD0A9}"/>
              </a:ext>
            </a:extLst>
          </p:cNvPr>
          <p:cNvSpPr>
            <a:spLocks noGrp="1"/>
          </p:cNvSpPr>
          <p:nvPr>
            <p:ph type="body" sz="quarter" idx="16"/>
          </p:nvPr>
        </p:nvSpPr>
        <p:spPr/>
        <p:txBody>
          <a:bodyPr/>
          <a:lstStyle/>
          <a:p>
            <a:endParaRPr lang="en-GB"/>
          </a:p>
        </p:txBody>
      </p:sp>
      <p:sp>
        <p:nvSpPr>
          <p:cNvPr id="18" name="Content Placeholder 17">
            <a:extLst>
              <a:ext uri="{FF2B5EF4-FFF2-40B4-BE49-F238E27FC236}">
                <a16:creationId xmlns:a16="http://schemas.microsoft.com/office/drawing/2014/main" id="{82D72588-F24F-41BB-B711-5F4E37616A89}"/>
              </a:ext>
            </a:extLst>
          </p:cNvPr>
          <p:cNvSpPr>
            <a:spLocks noGrp="1"/>
          </p:cNvSpPr>
          <p:nvPr>
            <p:ph idx="17"/>
          </p:nvPr>
        </p:nvSpPr>
        <p:spPr/>
        <p:txBody>
          <a:bodyPr/>
          <a:lstStyle/>
          <a:p>
            <a:endParaRPr lang="en-GB"/>
          </a:p>
        </p:txBody>
      </p:sp>
      <p:grpSp>
        <p:nvGrpSpPr>
          <p:cNvPr id="16" name="Gruppieren 15"/>
          <p:cNvGrpSpPr/>
          <p:nvPr/>
        </p:nvGrpSpPr>
        <p:grpSpPr>
          <a:xfrm>
            <a:off x="179512" y="1628800"/>
            <a:ext cx="9433048" cy="890017"/>
            <a:chOff x="179512" y="1628800"/>
            <a:chExt cx="9433048" cy="890017"/>
          </a:xfrm>
        </p:grpSpPr>
        <p:pic>
          <p:nvPicPr>
            <p:cNvPr id="3" name="Grafik 2"/>
            <p:cNvPicPr>
              <a:picLocks noChangeAspect="1"/>
            </p:cNvPicPr>
            <p:nvPr/>
          </p:nvPicPr>
          <p:blipFill>
            <a:blip r:embed="rId4"/>
            <a:stretch>
              <a:fillRect/>
            </a:stretch>
          </p:blipFill>
          <p:spPr>
            <a:xfrm>
              <a:off x="179512" y="1628800"/>
              <a:ext cx="5203176" cy="890017"/>
            </a:xfrm>
            <a:prstGeom prst="rect">
              <a:avLst/>
            </a:prstGeom>
            <a:ln>
              <a:noFill/>
            </a:ln>
            <a:effectLst>
              <a:outerShdw blurRad="292100" dist="139700" dir="2700000" algn="tl" rotWithShape="0">
                <a:srgbClr val="333333">
                  <a:alpha val="65000"/>
                </a:srgbClr>
              </a:outerShdw>
            </a:effectLst>
          </p:spPr>
        </p:pic>
        <p:pic>
          <p:nvPicPr>
            <p:cNvPr id="4" name="Grafik 3">
              <a:hlinkClick r:id="rId5"/>
            </p:cNvPr>
            <p:cNvPicPr>
              <a:picLocks noChangeAspect="1"/>
            </p:cNvPicPr>
            <p:nvPr/>
          </p:nvPicPr>
          <p:blipFill>
            <a:blip r:embed="rId6"/>
            <a:stretch>
              <a:fillRect/>
            </a:stretch>
          </p:blipFill>
          <p:spPr>
            <a:xfrm>
              <a:off x="2843808" y="1628800"/>
              <a:ext cx="3815618" cy="890017"/>
            </a:xfrm>
            <a:prstGeom prst="rect">
              <a:avLst/>
            </a:prstGeom>
            <a:ln>
              <a:noFill/>
            </a:ln>
            <a:effectLst>
              <a:outerShdw blurRad="292100" dist="139700" dir="2700000" algn="tl" rotWithShape="0">
                <a:srgbClr val="333333">
                  <a:alpha val="65000"/>
                </a:srgbClr>
              </a:outerShdw>
            </a:effectLst>
          </p:spPr>
        </p:pic>
        <p:sp>
          <p:nvSpPr>
            <p:cNvPr id="34" name="Title 1"/>
            <p:cNvSpPr txBox="1">
              <a:spLocks/>
            </p:cNvSpPr>
            <p:nvPr/>
          </p:nvSpPr>
          <p:spPr>
            <a:xfrm>
              <a:off x="6701346" y="1858227"/>
              <a:ext cx="2911214" cy="4186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accent1"/>
                  </a:solidFill>
                  <a:latin typeface="Arial"/>
                  <a:ea typeface="+mj-ea"/>
                  <a:cs typeface="+mj-cs"/>
                </a:defRPr>
              </a:lvl1pPr>
            </a:lstStyle>
            <a:p>
              <a:pPr algn="l" fontAlgn="auto">
                <a:spcAft>
                  <a:spcPts val="0"/>
                </a:spcAft>
              </a:pPr>
              <a:r>
                <a:rPr lang="en-GB" sz="2800" dirty="0">
                  <a:latin typeface="+mn-lt"/>
                </a:rPr>
                <a:t>Medical</a:t>
              </a:r>
            </a:p>
            <a:p>
              <a:pPr algn="l" fontAlgn="auto">
                <a:spcAft>
                  <a:spcPts val="0"/>
                </a:spcAft>
              </a:pPr>
              <a:r>
                <a:rPr lang="en-GB" sz="2800" dirty="0">
                  <a:latin typeface="+mn-lt"/>
                </a:rPr>
                <a:t>Reference</a:t>
              </a:r>
              <a:endParaRPr lang="en-US" sz="2800" dirty="0">
                <a:latin typeface="+mn-lt"/>
              </a:endParaRPr>
            </a:p>
          </p:txBody>
        </p:sp>
      </p:grpSp>
      <p:grpSp>
        <p:nvGrpSpPr>
          <p:cNvPr id="17" name="Gruppieren 16"/>
          <p:cNvGrpSpPr/>
          <p:nvPr/>
        </p:nvGrpSpPr>
        <p:grpSpPr>
          <a:xfrm>
            <a:off x="179512" y="3063956"/>
            <a:ext cx="9433048" cy="918473"/>
            <a:chOff x="179512" y="2680464"/>
            <a:chExt cx="9433048" cy="918473"/>
          </a:xfrm>
        </p:grpSpPr>
        <p:pic>
          <p:nvPicPr>
            <p:cNvPr id="6" name="Grafik 5"/>
            <p:cNvPicPr>
              <a:picLocks noChangeAspect="1"/>
            </p:cNvPicPr>
            <p:nvPr/>
          </p:nvPicPr>
          <p:blipFill>
            <a:blip r:embed="rId7"/>
            <a:stretch>
              <a:fillRect/>
            </a:stretch>
          </p:blipFill>
          <p:spPr>
            <a:xfrm>
              <a:off x="179512" y="2708920"/>
              <a:ext cx="2654158" cy="890017"/>
            </a:xfrm>
            <a:prstGeom prst="rect">
              <a:avLst/>
            </a:prstGeom>
            <a:ln>
              <a:noFill/>
            </a:ln>
            <a:effectLst>
              <a:outerShdw blurRad="292100" dist="139700" dir="2700000" algn="tl" rotWithShape="0">
                <a:srgbClr val="333333">
                  <a:alpha val="65000"/>
                </a:srgbClr>
              </a:outerShdw>
            </a:effectLst>
          </p:spPr>
        </p:pic>
        <p:pic>
          <p:nvPicPr>
            <p:cNvPr id="9" name="Grafik 8"/>
            <p:cNvPicPr>
              <a:picLocks noChangeAspect="1"/>
            </p:cNvPicPr>
            <p:nvPr/>
          </p:nvPicPr>
          <p:blipFill>
            <a:blip r:embed="rId8"/>
            <a:stretch>
              <a:fillRect/>
            </a:stretch>
          </p:blipFill>
          <p:spPr>
            <a:xfrm>
              <a:off x="2843808" y="2708920"/>
              <a:ext cx="3815618" cy="889200"/>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a:blip r:embed="rId9"/>
            <a:stretch>
              <a:fillRect/>
            </a:stretch>
          </p:blipFill>
          <p:spPr>
            <a:xfrm>
              <a:off x="2843808" y="2708920"/>
              <a:ext cx="1614676" cy="890017"/>
            </a:xfrm>
            <a:prstGeom prst="rect">
              <a:avLst/>
            </a:prstGeom>
            <a:ln>
              <a:noFill/>
            </a:ln>
            <a:effectLst/>
          </p:spPr>
        </p:pic>
        <p:sp>
          <p:nvSpPr>
            <p:cNvPr id="13" name="Textfeld 12"/>
            <p:cNvSpPr txBox="1"/>
            <p:nvPr/>
          </p:nvSpPr>
          <p:spPr>
            <a:xfrm>
              <a:off x="4139952" y="2680464"/>
              <a:ext cx="2637260" cy="892552"/>
            </a:xfrm>
            <a:prstGeom prst="rect">
              <a:avLst/>
            </a:prstGeom>
            <a:noFill/>
          </p:spPr>
          <p:txBody>
            <a:bodyPr wrap="none" rtlCol="0">
              <a:spAutoFit/>
            </a:bodyPr>
            <a:lstStyle/>
            <a:p>
              <a:r>
                <a:rPr lang="de-DE" sz="2600" b="1" dirty="0">
                  <a:solidFill>
                    <a:schemeClr val="bg1"/>
                  </a:solidFill>
                  <a:latin typeface="Book Antiqua" panose="02040602050305030304" pitchFamily="18" charset="0"/>
                </a:rPr>
                <a:t>Multimedia.</a:t>
              </a:r>
            </a:p>
            <a:p>
              <a:r>
                <a:rPr lang="de-DE" sz="2600" b="1" dirty="0" err="1">
                  <a:solidFill>
                    <a:schemeClr val="bg1"/>
                  </a:solidFill>
                  <a:latin typeface="Book Antiqua" panose="02040602050305030304" pitchFamily="18" charset="0"/>
                </a:rPr>
                <a:t>Social</a:t>
              </a:r>
              <a:r>
                <a:rPr lang="de-DE" sz="2600" b="1" dirty="0">
                  <a:solidFill>
                    <a:schemeClr val="bg1"/>
                  </a:solidFill>
                  <a:latin typeface="Book Antiqua" panose="02040602050305030304" pitchFamily="18" charset="0"/>
                </a:rPr>
                <a:t>. Reading.</a:t>
              </a:r>
              <a:endParaRPr lang="en-US" sz="2600" b="1" dirty="0">
                <a:solidFill>
                  <a:schemeClr val="bg1"/>
                </a:solidFill>
                <a:latin typeface="Book Antiqua" panose="02040602050305030304" pitchFamily="18" charset="0"/>
              </a:endParaRPr>
            </a:p>
          </p:txBody>
        </p:sp>
        <p:sp>
          <p:nvSpPr>
            <p:cNvPr id="36" name="Title 1"/>
            <p:cNvSpPr txBox="1">
              <a:spLocks/>
            </p:cNvSpPr>
            <p:nvPr/>
          </p:nvSpPr>
          <p:spPr>
            <a:xfrm>
              <a:off x="6701346" y="2938347"/>
              <a:ext cx="2911214" cy="4186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accent1"/>
                  </a:solidFill>
                  <a:latin typeface="Arial"/>
                  <a:ea typeface="+mj-ea"/>
                  <a:cs typeface="+mj-cs"/>
                </a:defRPr>
              </a:lvl1pPr>
            </a:lstStyle>
            <a:p>
              <a:pPr algn="l" fontAlgn="auto">
                <a:spcAft>
                  <a:spcPts val="0"/>
                </a:spcAft>
              </a:pPr>
              <a:r>
                <a:rPr lang="en-GB" sz="2800" dirty="0">
                  <a:latin typeface="+mn-lt"/>
                </a:rPr>
                <a:t>Medical</a:t>
              </a:r>
            </a:p>
            <a:p>
              <a:pPr algn="l" fontAlgn="auto">
                <a:spcAft>
                  <a:spcPts val="0"/>
                </a:spcAft>
              </a:pPr>
              <a:r>
                <a:rPr lang="en-GB" sz="2800" dirty="0">
                  <a:latin typeface="+mn-lt"/>
                </a:rPr>
                <a:t>Textbook</a:t>
              </a:r>
              <a:endParaRPr lang="en-US" sz="2800" dirty="0">
                <a:latin typeface="+mn-lt"/>
              </a:endParaRPr>
            </a:p>
          </p:txBody>
        </p:sp>
      </p:grpSp>
      <p:pic>
        <p:nvPicPr>
          <p:cNvPr id="31" name="Grafik 30">
            <a:hlinkClick r:id="rId10"/>
          </p:cNvPr>
          <p:cNvPicPr>
            <a:picLocks noChangeAspect="1"/>
          </p:cNvPicPr>
          <p:nvPr/>
        </p:nvPicPr>
        <p:blipFill>
          <a:blip r:embed="rId8"/>
          <a:stretch>
            <a:fillRect/>
          </a:stretch>
        </p:blipFill>
        <p:spPr>
          <a:xfrm>
            <a:off x="2843808" y="4527568"/>
            <a:ext cx="3815618" cy="889200"/>
          </a:xfrm>
          <a:prstGeom prst="rect">
            <a:avLst/>
          </a:prstGeom>
          <a:ln>
            <a:noFill/>
          </a:ln>
          <a:effectLst>
            <a:outerShdw blurRad="292100" dist="139700" dir="2700000" algn="tl" rotWithShape="0">
              <a:srgbClr val="333333">
                <a:alpha val="65000"/>
              </a:srgbClr>
            </a:outerShdw>
          </a:effectLst>
        </p:spPr>
      </p:pic>
      <p:pic>
        <p:nvPicPr>
          <p:cNvPr id="12" name="Grafik 11">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0" y="4527568"/>
            <a:ext cx="2634339" cy="889200"/>
          </a:xfrm>
          <a:prstGeom prst="rect">
            <a:avLst/>
          </a:prstGeom>
          <a:ln>
            <a:noFill/>
          </a:ln>
          <a:effectLst>
            <a:outerShdw blurRad="292100" dist="139700" dir="2700000" algn="tl" rotWithShape="0">
              <a:srgbClr val="333333">
                <a:alpha val="65000"/>
              </a:srgbClr>
            </a:outerShdw>
          </a:effectLst>
        </p:spPr>
      </p:pic>
      <p:sp>
        <p:nvSpPr>
          <p:cNvPr id="30" name="Textfeld 29"/>
          <p:cNvSpPr txBox="1"/>
          <p:nvPr/>
        </p:nvSpPr>
        <p:spPr>
          <a:xfrm>
            <a:off x="2843808" y="4552672"/>
            <a:ext cx="3933404" cy="892552"/>
          </a:xfrm>
          <a:prstGeom prst="rect">
            <a:avLst/>
          </a:prstGeom>
          <a:noFill/>
        </p:spPr>
        <p:txBody>
          <a:bodyPr wrap="square" rtlCol="0">
            <a:spAutoFit/>
          </a:bodyPr>
          <a:lstStyle/>
          <a:p>
            <a:r>
              <a:rPr lang="de-DE" sz="2600" b="1" dirty="0">
                <a:solidFill>
                  <a:schemeClr val="bg1"/>
                </a:solidFill>
                <a:latin typeface="Book Antiqua" panose="02040602050305030304" pitchFamily="18" charset="0"/>
              </a:rPr>
              <a:t>Images. </a:t>
            </a:r>
            <a:r>
              <a:rPr lang="de-DE" sz="2600" b="1" dirty="0" err="1">
                <a:solidFill>
                  <a:schemeClr val="bg1"/>
                </a:solidFill>
                <a:latin typeface="Book Antiqua" panose="02040602050305030304" pitchFamily="18" charset="0"/>
              </a:rPr>
              <a:t>eBook</a:t>
            </a:r>
            <a:r>
              <a:rPr lang="de-DE" sz="2600" b="1" dirty="0">
                <a:solidFill>
                  <a:schemeClr val="bg1"/>
                </a:solidFill>
                <a:latin typeface="Book Antiqua" panose="02040602050305030304" pitchFamily="18" charset="0"/>
              </a:rPr>
              <a:t>. </a:t>
            </a:r>
            <a:r>
              <a:rPr lang="de-DE" sz="2600" b="1" dirty="0" err="1">
                <a:solidFill>
                  <a:schemeClr val="bg1"/>
                </a:solidFill>
                <a:latin typeface="Book Antiqua" panose="02040602050305030304" pitchFamily="18" charset="0"/>
              </a:rPr>
              <a:t>Slides</a:t>
            </a:r>
            <a:r>
              <a:rPr lang="de-DE" sz="2600" b="1" dirty="0">
                <a:solidFill>
                  <a:schemeClr val="bg1"/>
                </a:solidFill>
                <a:latin typeface="Book Antiqua" panose="02040602050305030304" pitchFamily="18" charset="0"/>
              </a:rPr>
              <a:t>.</a:t>
            </a:r>
          </a:p>
          <a:p>
            <a:r>
              <a:rPr lang="de-DE" sz="2600" b="1" dirty="0">
                <a:solidFill>
                  <a:schemeClr val="bg1"/>
                </a:solidFill>
                <a:latin typeface="Book Antiqua" panose="02040602050305030304" pitchFamily="18" charset="0"/>
              </a:rPr>
              <a:t>Training. </a:t>
            </a:r>
            <a:r>
              <a:rPr lang="de-DE" sz="2600" b="1" dirty="0" err="1">
                <a:solidFill>
                  <a:schemeClr val="bg1"/>
                </a:solidFill>
                <a:latin typeface="Book Antiqua" panose="02040602050305030304" pitchFamily="18" charset="0"/>
              </a:rPr>
              <a:t>TestBank</a:t>
            </a:r>
            <a:r>
              <a:rPr lang="de-DE" sz="2600" b="1" dirty="0">
                <a:solidFill>
                  <a:schemeClr val="bg1"/>
                </a:solidFill>
                <a:latin typeface="Book Antiqua" panose="02040602050305030304" pitchFamily="18" charset="0"/>
              </a:rPr>
              <a:t>. …</a:t>
            </a:r>
            <a:endParaRPr lang="en-US" sz="2600" b="1" dirty="0">
              <a:solidFill>
                <a:schemeClr val="bg1"/>
              </a:solidFill>
              <a:latin typeface="Book Antiqua" panose="02040602050305030304" pitchFamily="18" charset="0"/>
            </a:endParaRPr>
          </a:p>
        </p:txBody>
      </p:sp>
      <p:sp>
        <p:nvSpPr>
          <p:cNvPr id="37" name="Title 1"/>
          <p:cNvSpPr txBox="1">
            <a:spLocks/>
          </p:cNvSpPr>
          <p:nvPr/>
        </p:nvSpPr>
        <p:spPr>
          <a:xfrm>
            <a:off x="6701346" y="4768696"/>
            <a:ext cx="2911214" cy="4186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accent1"/>
                </a:solidFill>
                <a:latin typeface="Arial"/>
                <a:ea typeface="+mj-ea"/>
                <a:cs typeface="+mj-cs"/>
              </a:defRPr>
            </a:lvl1pPr>
          </a:lstStyle>
          <a:p>
            <a:pPr algn="l" fontAlgn="auto">
              <a:spcAft>
                <a:spcPts val="0"/>
              </a:spcAft>
            </a:pPr>
            <a:r>
              <a:rPr lang="en-GB" sz="2800" dirty="0">
                <a:latin typeface="+mn-lt"/>
              </a:rPr>
              <a:t>Nursing</a:t>
            </a:r>
          </a:p>
          <a:p>
            <a:pPr algn="l" fontAlgn="auto">
              <a:spcAft>
                <a:spcPts val="0"/>
              </a:spcAft>
            </a:pPr>
            <a:r>
              <a:rPr lang="en-GB" sz="2800" dirty="0">
                <a:latin typeface="+mn-lt"/>
              </a:rPr>
              <a:t>Physiotherapy</a:t>
            </a:r>
            <a:endParaRPr lang="en-US" sz="2800" dirty="0">
              <a:latin typeface="+mn-lt"/>
            </a:endParaRPr>
          </a:p>
        </p:txBody>
      </p:sp>
    </p:spTree>
    <p:extLst>
      <p:ext uri="{BB962C8B-B14F-4D97-AF65-F5344CB8AC3E}">
        <p14:creationId xmlns:p14="http://schemas.microsoft.com/office/powerpoint/2010/main" val="39696065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AA46E-4898-4242-A910-9BF0BE4CF260}"/>
              </a:ext>
            </a:extLst>
          </p:cNvPr>
          <p:cNvSpPr>
            <a:spLocks noGrp="1"/>
          </p:cNvSpPr>
          <p:nvPr>
            <p:ph type="title"/>
          </p:nvPr>
        </p:nvSpPr>
        <p:spPr/>
        <p:txBody>
          <a:bodyPr/>
          <a:lstStyle/>
          <a:p>
            <a:r>
              <a:rPr lang="pl-PL" dirty="0">
                <a:solidFill>
                  <a:schemeClr val="tx1"/>
                </a:solidFill>
                <a:latin typeface="Arial Black" panose="020B0A04020102020204" pitchFamily="34" charset="0"/>
              </a:rPr>
              <a:t>Educators</a:t>
            </a:r>
            <a:endParaRPr lang="en-GB" dirty="0">
              <a:solidFill>
                <a:schemeClr val="tx1"/>
              </a:solidFill>
              <a:latin typeface="Arial Black" panose="020B0A04020102020204" pitchFamily="34" charset="0"/>
            </a:endParaRPr>
          </a:p>
        </p:txBody>
      </p:sp>
      <p:sp>
        <p:nvSpPr>
          <p:cNvPr id="3" name="Text Placeholder 2">
            <a:extLst>
              <a:ext uri="{FF2B5EF4-FFF2-40B4-BE49-F238E27FC236}">
                <a16:creationId xmlns:a16="http://schemas.microsoft.com/office/drawing/2014/main" id="{6DCF087F-43FD-4924-93F0-3D3824479ADF}"/>
              </a:ext>
            </a:extLst>
          </p:cNvPr>
          <p:cNvSpPr>
            <a:spLocks noGrp="1"/>
          </p:cNvSpPr>
          <p:nvPr>
            <p:ph type="body" sz="quarter" idx="10"/>
          </p:nvPr>
        </p:nvSpPr>
        <p:spPr/>
        <p:txBody>
          <a:bodyPr>
            <a:normAutofit lnSpcReduction="10000"/>
          </a:bodyPr>
          <a:lstStyle/>
          <a:p>
            <a:endParaRPr lang="en-GB"/>
          </a:p>
        </p:txBody>
      </p:sp>
      <p:sp>
        <p:nvSpPr>
          <p:cNvPr id="4" name="Text Placeholder 3">
            <a:extLst>
              <a:ext uri="{FF2B5EF4-FFF2-40B4-BE49-F238E27FC236}">
                <a16:creationId xmlns:a16="http://schemas.microsoft.com/office/drawing/2014/main" id="{AE249B49-9D36-47C8-92B8-A6614F9CC4DB}"/>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DD2C5C17-D5E8-45D5-A52F-F9796412D9EF}"/>
              </a:ext>
            </a:extLst>
          </p:cNvPr>
          <p:cNvSpPr>
            <a:spLocks noGrp="1"/>
          </p:cNvSpPr>
          <p:nvPr>
            <p:ph type="body" sz="quarter" idx="12"/>
          </p:nvPr>
        </p:nvSpPr>
        <p:spPr/>
        <p:txBody>
          <a:bodyPr/>
          <a:lstStyle/>
          <a:p>
            <a:endParaRPr lang="en-GB"/>
          </a:p>
        </p:txBody>
      </p:sp>
      <p:sp>
        <p:nvSpPr>
          <p:cNvPr id="6" name="Text Placeholder 5">
            <a:extLst>
              <a:ext uri="{FF2B5EF4-FFF2-40B4-BE49-F238E27FC236}">
                <a16:creationId xmlns:a16="http://schemas.microsoft.com/office/drawing/2014/main" id="{01E7FD38-8191-4CD6-8E31-C889657C6327}"/>
              </a:ext>
            </a:extLst>
          </p:cNvPr>
          <p:cNvSpPr>
            <a:spLocks noGrp="1"/>
          </p:cNvSpPr>
          <p:nvPr>
            <p:ph type="body" sz="quarter" idx="16"/>
          </p:nvPr>
        </p:nvSpPr>
        <p:spPr/>
        <p:txBody>
          <a:bodyPr/>
          <a:lstStyle/>
          <a:p>
            <a:endParaRPr lang="en-GB"/>
          </a:p>
        </p:txBody>
      </p:sp>
      <p:pic>
        <p:nvPicPr>
          <p:cNvPr id="8" name="educators">
            <a:hlinkClick r:id="" action="ppaction://media"/>
            <a:extLst>
              <a:ext uri="{FF2B5EF4-FFF2-40B4-BE49-F238E27FC236}">
                <a16:creationId xmlns:a16="http://schemas.microsoft.com/office/drawing/2014/main" id="{9365024B-F900-4A31-BF2B-CC1D8BB4CF92}"/>
              </a:ext>
            </a:extLst>
          </p:cNvPr>
          <p:cNvPicPr>
            <a:picLocks noGrp="1" noChangeAspect="1"/>
          </p:cNvPicPr>
          <p:nvPr>
            <p:ph idx="17"/>
            <a:videoFile r:link="rId2"/>
            <p:extLst>
              <p:ext uri="{DAA4B4D4-6D71-4841-9C94-3DE7FCFB9230}">
                <p14:media xmlns:p14="http://schemas.microsoft.com/office/powerpoint/2010/main" r:embed="rId1"/>
              </p:ext>
            </p:extLst>
          </p:nvPr>
        </p:nvPicPr>
        <p:blipFill>
          <a:blip r:embed="rId4"/>
          <a:stretch>
            <a:fillRect/>
          </a:stretch>
        </p:blipFill>
        <p:spPr>
          <a:xfrm>
            <a:off x="1228725" y="1943100"/>
            <a:ext cx="6694488" cy="3765550"/>
          </a:xfrm>
        </p:spPr>
      </p:pic>
    </p:spTree>
    <p:extLst>
      <p:ext uri="{BB962C8B-B14F-4D97-AF65-F5344CB8AC3E}">
        <p14:creationId xmlns:p14="http://schemas.microsoft.com/office/powerpoint/2010/main" val="318938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AFF00-50D5-4E08-99E5-AFA9234D685D}"/>
              </a:ext>
            </a:extLst>
          </p:cNvPr>
          <p:cNvSpPr>
            <a:spLocks noGrp="1"/>
          </p:cNvSpPr>
          <p:nvPr>
            <p:ph type="title"/>
          </p:nvPr>
        </p:nvSpPr>
        <p:spPr/>
        <p:txBody>
          <a:bodyPr/>
          <a:lstStyle/>
          <a:p>
            <a:r>
              <a:rPr lang="pl-PL" dirty="0">
                <a:latin typeface="Arial Black" panose="020B0A04020102020204" pitchFamily="34" charset="0"/>
              </a:rPr>
              <a:t>StudentConsult</a:t>
            </a:r>
            <a:endParaRPr lang="en-GB" dirty="0">
              <a:latin typeface="Arial Black" panose="020B0A04020102020204" pitchFamily="34" charset="0"/>
            </a:endParaRPr>
          </a:p>
        </p:txBody>
      </p:sp>
      <p:sp>
        <p:nvSpPr>
          <p:cNvPr id="3" name="Text Placeholder 2">
            <a:extLst>
              <a:ext uri="{FF2B5EF4-FFF2-40B4-BE49-F238E27FC236}">
                <a16:creationId xmlns:a16="http://schemas.microsoft.com/office/drawing/2014/main" id="{C115E39D-78AA-49E0-AEF7-492E97958739}"/>
              </a:ext>
            </a:extLst>
          </p:cNvPr>
          <p:cNvSpPr>
            <a:spLocks noGrp="1"/>
          </p:cNvSpPr>
          <p:nvPr>
            <p:ph type="body" sz="quarter" idx="10"/>
          </p:nvPr>
        </p:nvSpPr>
        <p:spPr/>
        <p:txBody>
          <a:bodyPr>
            <a:normAutofit lnSpcReduction="10000"/>
          </a:bodyPr>
          <a:lstStyle/>
          <a:p>
            <a:endParaRPr lang="en-GB"/>
          </a:p>
        </p:txBody>
      </p:sp>
      <p:sp>
        <p:nvSpPr>
          <p:cNvPr id="4" name="Text Placeholder 3">
            <a:extLst>
              <a:ext uri="{FF2B5EF4-FFF2-40B4-BE49-F238E27FC236}">
                <a16:creationId xmlns:a16="http://schemas.microsoft.com/office/drawing/2014/main" id="{DE805953-2E07-4D69-939C-3EDE82A1F09E}"/>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90D6B604-13CC-44BE-888D-C71798AF04B0}"/>
              </a:ext>
            </a:extLst>
          </p:cNvPr>
          <p:cNvSpPr>
            <a:spLocks noGrp="1"/>
          </p:cNvSpPr>
          <p:nvPr>
            <p:ph type="body" sz="quarter" idx="12"/>
          </p:nvPr>
        </p:nvSpPr>
        <p:spPr/>
        <p:txBody>
          <a:bodyPr/>
          <a:lstStyle/>
          <a:p>
            <a:endParaRPr lang="en-GB"/>
          </a:p>
        </p:txBody>
      </p:sp>
      <p:sp>
        <p:nvSpPr>
          <p:cNvPr id="6" name="Text Placeholder 5">
            <a:extLst>
              <a:ext uri="{FF2B5EF4-FFF2-40B4-BE49-F238E27FC236}">
                <a16:creationId xmlns:a16="http://schemas.microsoft.com/office/drawing/2014/main" id="{3F0F7DE3-E940-4642-AAD0-01573CE07F94}"/>
              </a:ext>
            </a:extLst>
          </p:cNvPr>
          <p:cNvSpPr>
            <a:spLocks noGrp="1"/>
          </p:cNvSpPr>
          <p:nvPr>
            <p:ph type="body" sz="quarter" idx="16"/>
          </p:nvPr>
        </p:nvSpPr>
        <p:spPr/>
        <p:txBody>
          <a:bodyPr/>
          <a:lstStyle/>
          <a:p>
            <a:endParaRPr lang="en-GB"/>
          </a:p>
        </p:txBody>
      </p:sp>
      <p:sp>
        <p:nvSpPr>
          <p:cNvPr id="7" name="Content Placeholder 6">
            <a:extLst>
              <a:ext uri="{FF2B5EF4-FFF2-40B4-BE49-F238E27FC236}">
                <a16:creationId xmlns:a16="http://schemas.microsoft.com/office/drawing/2014/main" id="{C57EF691-14A7-4E7D-BABD-3C7067D04AC2}"/>
              </a:ext>
            </a:extLst>
          </p:cNvPr>
          <p:cNvSpPr>
            <a:spLocks noGrp="1"/>
          </p:cNvSpPr>
          <p:nvPr>
            <p:ph idx="17"/>
          </p:nvPr>
        </p:nvSpPr>
        <p:spPr/>
        <p:txBody>
          <a:bodyPr>
            <a:normAutofit/>
          </a:bodyPr>
          <a:lstStyle/>
          <a:p>
            <a:r>
              <a:rPr lang="en-GB" sz="1900" dirty="0">
                <a:cs typeface="Calibri" panose="020F0502020204030204" pitchFamily="34" charset="0"/>
              </a:rPr>
              <a:t>The </a:t>
            </a:r>
            <a:r>
              <a:rPr lang="en-GB" sz="1900" dirty="0" err="1">
                <a:cs typeface="Calibri" panose="020F0502020204030204" pitchFamily="34" charset="0"/>
              </a:rPr>
              <a:t>StudentConsult</a:t>
            </a:r>
            <a:r>
              <a:rPr lang="en-GB" sz="1900" dirty="0">
                <a:cs typeface="Calibri" panose="020F0502020204030204" pitchFamily="34" charset="0"/>
              </a:rPr>
              <a:t> platform combines Elsevier’s world-class book content and improved search, rich media, and social and community features from Inkling. </a:t>
            </a:r>
          </a:p>
          <a:p>
            <a:r>
              <a:rPr lang="en-GB" sz="1900" dirty="0" err="1">
                <a:cs typeface="Calibri" panose="020F0502020204030204" pitchFamily="34" charset="0"/>
              </a:rPr>
              <a:t>StudentConsult</a:t>
            </a:r>
            <a:r>
              <a:rPr lang="en-GB" sz="1900" dirty="0">
                <a:cs typeface="Calibri" panose="020F0502020204030204" pitchFamily="34" charset="0"/>
              </a:rPr>
              <a:t>  is a B2C platform and hosts books for undergraduate medical, biomedical and pharmacy courses.  </a:t>
            </a:r>
          </a:p>
          <a:p>
            <a:r>
              <a:rPr lang="en-GB" sz="1900" dirty="0">
                <a:cs typeface="Calibri" panose="020F0502020204030204" pitchFamily="34" charset="0"/>
              </a:rPr>
              <a:t>Many (although not all) of the medical undergraduate titles come with access to the full eBook via the </a:t>
            </a:r>
            <a:r>
              <a:rPr lang="en-GB" sz="1900" dirty="0" err="1">
                <a:cs typeface="Calibri" panose="020F0502020204030204" pitchFamily="34" charset="0"/>
              </a:rPr>
              <a:t>StudentConsult</a:t>
            </a:r>
            <a:r>
              <a:rPr lang="en-GB" sz="1900" dirty="0">
                <a:cs typeface="Calibri" panose="020F0502020204030204" pitchFamily="34" charset="0"/>
              </a:rPr>
              <a:t> platform. In many cases there are additional multimedia features and additional content available such as: MCQ questions, cases, videos, animations etc. </a:t>
            </a:r>
          </a:p>
          <a:p>
            <a:r>
              <a:rPr lang="en-GB" sz="1900" dirty="0">
                <a:cs typeface="Calibri" panose="020F0502020204030204" pitchFamily="34" charset="0"/>
              </a:rPr>
              <a:t>This is accessed via a PIN code printed on the inside front cover of the books which can be redeemed</a:t>
            </a:r>
            <a:r>
              <a:rPr lang="pl-PL" sz="1900" dirty="0">
                <a:cs typeface="Calibri" panose="020F0502020204030204" pitchFamily="34" charset="0"/>
              </a:rPr>
              <a:t> onced</a:t>
            </a:r>
            <a:r>
              <a:rPr lang="en-GB" sz="1900" dirty="0">
                <a:cs typeface="Calibri" panose="020F0502020204030204" pitchFamily="34" charset="0"/>
              </a:rPr>
              <a:t> on the platform.</a:t>
            </a:r>
          </a:p>
          <a:p>
            <a:r>
              <a:rPr lang="en-GB" sz="1900">
                <a:cs typeface="Calibri" panose="020F0502020204030204" pitchFamily="34" charset="0"/>
                <a:hlinkClick r:id="rId2"/>
              </a:rPr>
              <a:t>https</a:t>
            </a:r>
            <a:r>
              <a:rPr lang="en-GB" sz="1900" dirty="0">
                <a:cs typeface="Calibri" panose="020F0502020204030204" pitchFamily="34" charset="0"/>
                <a:hlinkClick r:id="rId2"/>
              </a:rPr>
              <a:t>://studentconsult.inkling.com/</a:t>
            </a:r>
            <a:endParaRPr lang="en-GB" sz="1900" dirty="0">
              <a:cs typeface="Calibri" panose="020F0502020204030204" pitchFamily="34" charset="0"/>
            </a:endParaRPr>
          </a:p>
          <a:p>
            <a:endParaRPr lang="en-GB" dirty="0"/>
          </a:p>
        </p:txBody>
      </p:sp>
    </p:spTree>
    <p:extLst>
      <p:ext uri="{BB962C8B-B14F-4D97-AF65-F5344CB8AC3E}">
        <p14:creationId xmlns:p14="http://schemas.microsoft.com/office/powerpoint/2010/main" val="4080870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043C-756F-4829-B93B-CC3789135862}"/>
              </a:ext>
            </a:extLst>
          </p:cNvPr>
          <p:cNvSpPr>
            <a:spLocks noGrp="1"/>
          </p:cNvSpPr>
          <p:nvPr>
            <p:ph type="title"/>
          </p:nvPr>
        </p:nvSpPr>
        <p:spPr/>
        <p:txBody>
          <a:bodyPr/>
          <a:lstStyle/>
          <a:p>
            <a:r>
              <a:rPr lang="en-GB" sz="2800" dirty="0">
                <a:latin typeface="Arial Black" panose="020B0A04020102020204" pitchFamily="34" charset="0"/>
                <a:cs typeface="Calibri" panose="020F0502020204030204" pitchFamily="34" charset="0"/>
              </a:rPr>
              <a:t>Unique Book IDs / Anti-Piracy Hologram</a:t>
            </a:r>
            <a:br>
              <a:rPr lang="en-GB" dirty="0"/>
            </a:br>
            <a:endParaRPr lang="en-GB" dirty="0"/>
          </a:p>
        </p:txBody>
      </p:sp>
      <p:sp>
        <p:nvSpPr>
          <p:cNvPr id="3" name="Text Placeholder 2">
            <a:extLst>
              <a:ext uri="{FF2B5EF4-FFF2-40B4-BE49-F238E27FC236}">
                <a16:creationId xmlns:a16="http://schemas.microsoft.com/office/drawing/2014/main" id="{74754166-7FAB-44AD-B5D8-52B8214FB1E6}"/>
              </a:ext>
            </a:extLst>
          </p:cNvPr>
          <p:cNvSpPr>
            <a:spLocks noGrp="1"/>
          </p:cNvSpPr>
          <p:nvPr>
            <p:ph type="body" sz="quarter" idx="10"/>
          </p:nvPr>
        </p:nvSpPr>
        <p:spPr/>
        <p:txBody>
          <a:bodyPr>
            <a:normAutofit lnSpcReduction="10000"/>
          </a:bodyPr>
          <a:lstStyle/>
          <a:p>
            <a:endParaRPr lang="en-GB" dirty="0"/>
          </a:p>
          <a:p>
            <a:endParaRPr lang="en-GB" dirty="0"/>
          </a:p>
        </p:txBody>
      </p:sp>
      <p:sp>
        <p:nvSpPr>
          <p:cNvPr id="4" name="Text Placeholder 3">
            <a:extLst>
              <a:ext uri="{FF2B5EF4-FFF2-40B4-BE49-F238E27FC236}">
                <a16:creationId xmlns:a16="http://schemas.microsoft.com/office/drawing/2014/main" id="{7A358C26-8BD0-4C41-AF7F-24F996669E5C}"/>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0BB36710-4AC0-460A-9C8B-EC0F07DD2353}"/>
              </a:ext>
            </a:extLst>
          </p:cNvPr>
          <p:cNvSpPr>
            <a:spLocks noGrp="1"/>
          </p:cNvSpPr>
          <p:nvPr>
            <p:ph type="body" sz="quarter" idx="12"/>
          </p:nvPr>
        </p:nvSpPr>
        <p:spPr/>
        <p:txBody>
          <a:bodyPr/>
          <a:lstStyle/>
          <a:p>
            <a:endParaRPr lang="en-GB"/>
          </a:p>
        </p:txBody>
      </p:sp>
      <p:sp>
        <p:nvSpPr>
          <p:cNvPr id="6" name="Text Placeholder 5">
            <a:extLst>
              <a:ext uri="{FF2B5EF4-FFF2-40B4-BE49-F238E27FC236}">
                <a16:creationId xmlns:a16="http://schemas.microsoft.com/office/drawing/2014/main" id="{8DAEC8BD-B4DE-4C12-9CE5-C0995988DFE4}"/>
              </a:ext>
            </a:extLst>
          </p:cNvPr>
          <p:cNvSpPr>
            <a:spLocks noGrp="1"/>
          </p:cNvSpPr>
          <p:nvPr>
            <p:ph type="body" sz="quarter" idx="16"/>
          </p:nvPr>
        </p:nvSpPr>
        <p:spPr/>
        <p:txBody>
          <a:bodyPr/>
          <a:lstStyle/>
          <a:p>
            <a:endParaRPr lang="en-GB"/>
          </a:p>
        </p:txBody>
      </p:sp>
      <p:sp>
        <p:nvSpPr>
          <p:cNvPr id="7" name="Content Placeholder 6">
            <a:extLst>
              <a:ext uri="{FF2B5EF4-FFF2-40B4-BE49-F238E27FC236}">
                <a16:creationId xmlns:a16="http://schemas.microsoft.com/office/drawing/2014/main" id="{B263D10B-216B-425F-81A7-50E3FB17DD2A}"/>
              </a:ext>
            </a:extLst>
          </p:cNvPr>
          <p:cNvSpPr>
            <a:spLocks noGrp="1"/>
          </p:cNvSpPr>
          <p:nvPr>
            <p:ph idx="17"/>
          </p:nvPr>
        </p:nvSpPr>
        <p:spPr/>
        <p:txBody>
          <a:bodyPr>
            <a:normAutofit lnSpcReduction="10000"/>
          </a:bodyPr>
          <a:lstStyle/>
          <a:p>
            <a:pPr>
              <a:lnSpc>
                <a:spcPct val="120000"/>
              </a:lnSpc>
            </a:pPr>
            <a:r>
              <a:rPr lang="en-GB" sz="1600" dirty="0">
                <a:cs typeface="Calibri" panose="020F0502020204030204" pitchFamily="34" charset="0"/>
              </a:rPr>
              <a:t>Selected Elsevier books are now protected with a unique holographic security seal</a:t>
            </a:r>
          </a:p>
          <a:p>
            <a:pPr>
              <a:lnSpc>
                <a:spcPct val="120000"/>
              </a:lnSpc>
            </a:pPr>
            <a:r>
              <a:rPr lang="pl-PL" sz="1600" dirty="0">
                <a:cs typeface="Calibri" panose="020F0502020204030204" pitchFamily="34" charset="0"/>
              </a:rPr>
              <a:t>T</a:t>
            </a:r>
            <a:r>
              <a:rPr lang="en-GB" sz="1600" dirty="0">
                <a:cs typeface="Calibri" panose="020F0502020204030204" pitchFamily="34" charset="0"/>
              </a:rPr>
              <a:t>he unique IDs allow customers – trade and end user – to identify genuine Elsevier products</a:t>
            </a:r>
            <a:endParaRPr lang="pl-PL" sz="1600" dirty="0">
              <a:cs typeface="Calibri" panose="020F0502020204030204" pitchFamily="34" charset="0"/>
            </a:endParaRPr>
          </a:p>
          <a:p>
            <a:pPr>
              <a:lnSpc>
                <a:spcPct val="120000"/>
              </a:lnSpc>
            </a:pPr>
            <a:r>
              <a:rPr lang="en-US" b="1" i="1" dirty="0"/>
              <a:t>Piracy and counterfeiting prevent funds from being reinvested in research and resources, limiting progress in the field of medicine. Elsevier is committed to improving education, facilitating scientific discoveries and supporting the content and information industry.</a:t>
            </a:r>
            <a:endParaRPr lang="en-GB" sz="1600" b="1" i="1" dirty="0">
              <a:cs typeface="Calibri" panose="020F0502020204030204" pitchFamily="34" charset="0"/>
            </a:endParaRPr>
          </a:p>
          <a:p>
            <a:pPr marL="0" indent="0">
              <a:buNone/>
            </a:pPr>
            <a:endParaRPr lang="pl-PL" dirty="0"/>
          </a:p>
          <a:p>
            <a:pPr marL="0" indent="0">
              <a:buNone/>
            </a:pPr>
            <a:r>
              <a:rPr lang="en-GB" b="1" dirty="0">
                <a:highlight>
                  <a:srgbClr val="FFFF00"/>
                </a:highlight>
              </a:rPr>
              <a:t>www.elsevier.com/genuine</a:t>
            </a:r>
          </a:p>
        </p:txBody>
      </p:sp>
      <p:pic>
        <p:nvPicPr>
          <p:cNvPr id="8" name="Picture 7">
            <a:extLst>
              <a:ext uri="{FF2B5EF4-FFF2-40B4-BE49-F238E27FC236}">
                <a16:creationId xmlns:a16="http://schemas.microsoft.com/office/drawing/2014/main" id="{479C0622-8FA1-4671-A583-2637B7B6328D}"/>
              </a:ext>
            </a:extLst>
          </p:cNvPr>
          <p:cNvPicPr>
            <a:picLocks noChangeAspect="1"/>
          </p:cNvPicPr>
          <p:nvPr/>
        </p:nvPicPr>
        <p:blipFill rotWithShape="1">
          <a:blip r:embed="rId2"/>
          <a:srcRect l="50729" t="49259" r="28021" b="27767"/>
          <a:stretch/>
        </p:blipFill>
        <p:spPr>
          <a:xfrm>
            <a:off x="6300192" y="4594110"/>
            <a:ext cx="2564290" cy="1558685"/>
          </a:xfrm>
          <a:prstGeom prst="rect">
            <a:avLst/>
          </a:prstGeom>
        </p:spPr>
      </p:pic>
    </p:spTree>
    <p:extLst>
      <p:ext uri="{BB962C8B-B14F-4D97-AF65-F5344CB8AC3E}">
        <p14:creationId xmlns:p14="http://schemas.microsoft.com/office/powerpoint/2010/main" val="1854221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60897" y="1335976"/>
            <a:ext cx="3765540" cy="825334"/>
          </a:xfrm>
        </p:spPr>
        <p:txBody>
          <a:bodyPr>
            <a:normAutofit fontScale="90000"/>
          </a:bodyPr>
          <a:lstStyle/>
          <a:p>
            <a:r>
              <a:rPr lang="en-US" b="1" dirty="0">
                <a:latin typeface="Arial Black" panose="020B0A04020102020204" pitchFamily="34" charset="0"/>
              </a:rPr>
              <a:t>Contact details</a:t>
            </a:r>
          </a:p>
        </p:txBody>
      </p:sp>
      <p:sp>
        <p:nvSpPr>
          <p:cNvPr id="2" name="Rectangle 1"/>
          <p:cNvSpPr/>
          <p:nvPr/>
        </p:nvSpPr>
        <p:spPr>
          <a:xfrm>
            <a:off x="4859387" y="2076992"/>
            <a:ext cx="4167050" cy="4708981"/>
          </a:xfrm>
          <a:prstGeom prst="rect">
            <a:avLst/>
          </a:prstGeom>
        </p:spPr>
        <p:txBody>
          <a:bodyPr wrap="square">
            <a:spAutoFit/>
          </a:bodyPr>
          <a:lstStyle/>
          <a:p>
            <a:r>
              <a:rPr lang="en-US" dirty="0"/>
              <a:t> </a:t>
            </a:r>
            <a:r>
              <a:rPr lang="pl-PL" b="1" dirty="0">
                <a:solidFill>
                  <a:schemeClr val="accent2">
                    <a:lumMod val="75000"/>
                  </a:schemeClr>
                </a:solidFill>
                <a:latin typeface="Arial" panose="020B0604020202020204" pitchFamily="34" charset="0"/>
                <a:cs typeface="Arial" panose="020B0604020202020204" pitchFamily="34" charset="0"/>
              </a:rPr>
              <a:t>Elsevier</a:t>
            </a:r>
          </a:p>
          <a:p>
            <a:endParaRPr lang="pl-PL" b="1" dirty="0">
              <a:solidFill>
                <a:schemeClr val="accent2">
                  <a:lumMod val="75000"/>
                </a:schemeClr>
              </a:solidFill>
              <a:latin typeface="Arial" panose="020B0604020202020204" pitchFamily="34" charset="0"/>
              <a:cs typeface="Arial" panose="020B0604020202020204" pitchFamily="34" charset="0"/>
            </a:endParaRPr>
          </a:p>
          <a:p>
            <a:r>
              <a:rPr lang="pl-PL" b="1" dirty="0">
                <a:solidFill>
                  <a:schemeClr val="accent2">
                    <a:lumMod val="75000"/>
                  </a:schemeClr>
                </a:solidFill>
                <a:latin typeface="Arial" panose="020B0604020202020204" pitchFamily="34" charset="0"/>
                <a:cs typeface="Arial" panose="020B0604020202020204" pitchFamily="34" charset="0"/>
              </a:rPr>
              <a:t>Helena Paczuska</a:t>
            </a:r>
            <a:endParaRPr lang="en-US" b="1" dirty="0">
              <a:solidFill>
                <a:schemeClr val="accent2">
                  <a:lumMod val="75000"/>
                </a:schemeClr>
              </a:solidFill>
              <a:latin typeface="Arial" panose="020B0604020202020204" pitchFamily="34" charset="0"/>
              <a:cs typeface="Arial" panose="020B0604020202020204" pitchFamily="34" charset="0"/>
            </a:endParaRPr>
          </a:p>
          <a:p>
            <a:r>
              <a:rPr lang="pl-PL" sz="1400" dirty="0">
                <a:latin typeface="Arial" panose="020B0604020202020204" pitchFamily="34" charset="0"/>
                <a:cs typeface="Arial" panose="020B0604020202020204" pitchFamily="34" charset="0"/>
              </a:rPr>
              <a:t>Strategic Account Manager  </a:t>
            </a:r>
          </a:p>
          <a:p>
            <a:r>
              <a:rPr lang="pl-PL" sz="1400" dirty="0">
                <a:latin typeface="Arial" panose="020B0604020202020204" pitchFamily="34" charset="0"/>
                <a:cs typeface="Arial" panose="020B0604020202020204" pitchFamily="34" charset="0"/>
              </a:rPr>
              <a:t>Central and Eastern Europe, Russia and Middle Asia</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e-mail:</a:t>
            </a:r>
            <a:r>
              <a:rPr lang="pl-PL" sz="1400" u="sng" dirty="0">
                <a:latin typeface="Arial" panose="020B0604020202020204" pitchFamily="34" charset="0"/>
                <a:cs typeface="Arial" panose="020B0604020202020204" pitchFamily="34" charset="0"/>
              </a:rPr>
              <a:t> H.Paczuska@elsevier.com</a:t>
            </a:r>
            <a:endParaRPr lang="en-US" sz="1400" u="sng" dirty="0">
              <a:latin typeface="Arial" panose="020B0604020202020204" pitchFamily="34" charset="0"/>
              <a:cs typeface="Arial" panose="020B0604020202020204" pitchFamily="34" charset="0"/>
            </a:endParaRPr>
          </a:p>
          <a:p>
            <a:r>
              <a:rPr lang="pl-PL" b="1" dirty="0">
                <a:solidFill>
                  <a:schemeClr val="accent2">
                    <a:lumMod val="75000"/>
                  </a:schemeClr>
                </a:solidFill>
                <a:latin typeface="Arial" panose="020B0604020202020204" pitchFamily="34" charset="0"/>
                <a:cs typeface="Arial" panose="020B0604020202020204" pitchFamily="34" charset="0"/>
              </a:rPr>
              <a:t>www.elsevier.com</a:t>
            </a:r>
          </a:p>
          <a:p>
            <a:endParaRPr lang="pl-PL" b="1" dirty="0">
              <a:latin typeface="Arial" panose="020B0604020202020204" pitchFamily="34" charset="0"/>
              <a:cs typeface="Arial" panose="020B0604020202020204" pitchFamily="34" charset="0"/>
            </a:endParaRPr>
          </a:p>
          <a:p>
            <a:r>
              <a:rPr lang="pl-PL" b="1" dirty="0">
                <a:solidFill>
                  <a:srgbClr val="0070C0"/>
                </a:solidFill>
                <a:latin typeface="Arial" panose="020B0604020202020204" pitchFamily="34" charset="0"/>
                <a:cs typeface="Arial" panose="020B0604020202020204" pitchFamily="34" charset="0"/>
              </a:rPr>
              <a:t>Delsar – exclusive distributor in Belarus</a:t>
            </a:r>
          </a:p>
          <a:p>
            <a:endParaRPr lang="pl-PL" b="1" dirty="0">
              <a:solidFill>
                <a:srgbClr val="0070C0"/>
              </a:solidFill>
              <a:latin typeface="Arial" panose="020B0604020202020204" pitchFamily="34" charset="0"/>
              <a:cs typeface="Arial" panose="020B0604020202020204" pitchFamily="34" charset="0"/>
            </a:endParaRPr>
          </a:p>
          <a:p>
            <a:r>
              <a:rPr lang="pl-PL" b="1" dirty="0">
                <a:solidFill>
                  <a:srgbClr val="0070C0"/>
                </a:solidFill>
                <a:latin typeface="Arial" panose="020B0604020202020204" pitchFamily="34" charset="0"/>
                <a:cs typeface="Arial" panose="020B0604020202020204" pitchFamily="34" charset="0"/>
              </a:rPr>
              <a:t>Igor Radyuk</a:t>
            </a:r>
          </a:p>
          <a:p>
            <a:r>
              <a:rPr lang="pl-PL" sz="1400" dirty="0">
                <a:latin typeface="Arial" panose="020B0604020202020204" pitchFamily="34" charset="0"/>
                <a:cs typeface="Arial" panose="020B0604020202020204" pitchFamily="34" charset="0"/>
              </a:rPr>
              <a:t>Managing Director</a:t>
            </a:r>
          </a:p>
          <a:p>
            <a:endParaRPr lang="pl-PL" b="1" dirty="0">
              <a:latin typeface="Arial" panose="020B0604020202020204" pitchFamily="34" charset="0"/>
              <a:cs typeface="Arial" panose="020B0604020202020204" pitchFamily="34" charset="0"/>
            </a:endParaRPr>
          </a:p>
          <a:p>
            <a:r>
              <a:rPr lang="pl-PL" b="1" dirty="0">
                <a:solidFill>
                  <a:srgbClr val="0070C0"/>
                </a:solidFill>
                <a:latin typeface="Arial" panose="020B0604020202020204" pitchFamily="34" charset="0"/>
                <a:cs typeface="Arial" panose="020B0604020202020204" pitchFamily="34" charset="0"/>
              </a:rPr>
              <a:t>e-mail: rdk@lit.by</a:t>
            </a:r>
          </a:p>
          <a:p>
            <a:r>
              <a:rPr lang="pl-PL" b="1" dirty="0">
                <a:solidFill>
                  <a:srgbClr val="0070C0"/>
                </a:solidFill>
                <a:latin typeface="Arial" panose="020B0604020202020204" pitchFamily="34" charset="0"/>
                <a:cs typeface="Arial" panose="020B0604020202020204" pitchFamily="34" charset="0"/>
              </a:rPr>
              <a:t>www.delsar.by</a:t>
            </a:r>
            <a:endParaRPr lang="en-US"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162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23C2B5-4D74-474E-9D61-35042C76E921}"/>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341936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098F-E647-401B-A5D8-E0F4AF8D2BB9}"/>
              </a:ext>
            </a:extLst>
          </p:cNvPr>
          <p:cNvSpPr>
            <a:spLocks noGrp="1"/>
          </p:cNvSpPr>
          <p:nvPr>
            <p:ph type="title"/>
          </p:nvPr>
        </p:nvSpPr>
        <p:spPr>
          <a:xfrm>
            <a:off x="448481" y="832467"/>
            <a:ext cx="8238319" cy="418645"/>
          </a:xfrm>
        </p:spPr>
        <p:txBody>
          <a:bodyPr/>
          <a:lstStyle/>
          <a:p>
            <a:r>
              <a:rPr lang="en-US" sz="2800" dirty="0" err="1">
                <a:solidFill>
                  <a:schemeClr val="tx1"/>
                </a:solidFill>
                <a:latin typeface="Arial Black" panose="020B0A04020102020204" pitchFamily="34" charset="0"/>
              </a:rPr>
              <a:t>Sobotta</a:t>
            </a:r>
            <a:r>
              <a:rPr lang="en-US" sz="2800" dirty="0">
                <a:solidFill>
                  <a:schemeClr val="tx1"/>
                </a:solidFill>
                <a:latin typeface="Arial Black" panose="020B0A04020102020204" pitchFamily="34" charset="0"/>
              </a:rPr>
              <a:t> Anatomy Textbook, </a:t>
            </a:r>
            <a:r>
              <a:rPr lang="en-US" sz="2800" dirty="0">
                <a:solidFill>
                  <a:schemeClr val="tx1"/>
                </a:solidFill>
                <a:highlight>
                  <a:srgbClr val="FFFF00"/>
                </a:highlight>
                <a:latin typeface="Arial Black" panose="020B0A04020102020204" pitchFamily="34" charset="0"/>
              </a:rPr>
              <a:t>1st Edition</a:t>
            </a:r>
            <a:br>
              <a:rPr lang="en-US" dirty="0">
                <a:solidFill>
                  <a:schemeClr val="tx1"/>
                </a:solidFill>
              </a:rPr>
            </a:br>
            <a:endParaRPr lang="en-GB" dirty="0">
              <a:solidFill>
                <a:schemeClr val="tx1"/>
              </a:solidFill>
            </a:endParaRPr>
          </a:p>
        </p:txBody>
      </p:sp>
      <p:sp>
        <p:nvSpPr>
          <p:cNvPr id="3" name="Text Placeholder 2">
            <a:extLst>
              <a:ext uri="{FF2B5EF4-FFF2-40B4-BE49-F238E27FC236}">
                <a16:creationId xmlns:a16="http://schemas.microsoft.com/office/drawing/2014/main" id="{069C24C1-522E-4655-BCA3-5BF90975DD55}"/>
              </a:ext>
            </a:extLst>
          </p:cNvPr>
          <p:cNvSpPr>
            <a:spLocks noGrp="1"/>
          </p:cNvSpPr>
          <p:nvPr>
            <p:ph type="body" sz="quarter" idx="10"/>
          </p:nvPr>
        </p:nvSpPr>
        <p:spPr/>
        <p:txBody>
          <a:bodyPr>
            <a:normAutofit lnSpcReduction="10000"/>
          </a:bodyPr>
          <a:lstStyle/>
          <a:p>
            <a:r>
              <a:rPr lang="en-US" b="1" dirty="0">
                <a:solidFill>
                  <a:schemeClr val="tx1"/>
                </a:solidFill>
              </a:rPr>
              <a:t>English Edition with Latin Nomenclature</a:t>
            </a:r>
            <a:endParaRPr lang="en-GB" b="1" dirty="0">
              <a:solidFill>
                <a:schemeClr val="tx1"/>
              </a:solidFill>
            </a:endParaRPr>
          </a:p>
        </p:txBody>
      </p:sp>
      <p:sp>
        <p:nvSpPr>
          <p:cNvPr id="4" name="Text Placeholder 3">
            <a:extLst>
              <a:ext uri="{FF2B5EF4-FFF2-40B4-BE49-F238E27FC236}">
                <a16:creationId xmlns:a16="http://schemas.microsoft.com/office/drawing/2014/main" id="{7DA72FC6-676A-4363-A3CE-322B9FBDAAE0}"/>
              </a:ext>
            </a:extLst>
          </p:cNvPr>
          <p:cNvSpPr>
            <a:spLocks noGrp="1"/>
          </p:cNvSpPr>
          <p:nvPr>
            <p:ph type="body" sz="quarter" idx="11"/>
          </p:nvPr>
        </p:nvSpPr>
        <p:spPr/>
        <p:txBody>
          <a:bodyPr>
            <a:noAutofit/>
          </a:bodyPr>
          <a:lstStyle/>
          <a:p>
            <a:r>
              <a:rPr lang="pl-PL" sz="1600" b="1" dirty="0"/>
              <a:t>T</a:t>
            </a:r>
            <a:r>
              <a:rPr lang="en-US" sz="1600" b="1" dirty="0"/>
              <a:t>his textbook guides students through the anatomy in a clear, structured manner that is easy to remember</a:t>
            </a:r>
            <a:r>
              <a:rPr lang="en-US" sz="1600" dirty="0"/>
              <a:t> </a:t>
            </a:r>
            <a:r>
              <a:rPr lang="pl-PL" sz="1600" b="1" dirty="0"/>
              <a:t>and </a:t>
            </a:r>
            <a:r>
              <a:rPr lang="en-US" sz="1600" b="1" dirty="0"/>
              <a:t>enables you to develop a true understanding of the subject  and thus not just pass</a:t>
            </a:r>
            <a:endParaRPr lang="en-GB" sz="1600" b="1" dirty="0"/>
          </a:p>
        </p:txBody>
      </p:sp>
      <p:sp>
        <p:nvSpPr>
          <p:cNvPr id="5" name="Text Placeholder 4">
            <a:extLst>
              <a:ext uri="{FF2B5EF4-FFF2-40B4-BE49-F238E27FC236}">
                <a16:creationId xmlns:a16="http://schemas.microsoft.com/office/drawing/2014/main" id="{C3FDC118-3BD2-492A-963F-B4A5A89494FD}"/>
              </a:ext>
            </a:extLst>
          </p:cNvPr>
          <p:cNvSpPr>
            <a:spLocks noGrp="1"/>
          </p:cNvSpPr>
          <p:nvPr>
            <p:ph type="body" sz="quarter" idx="12"/>
          </p:nvPr>
        </p:nvSpPr>
        <p:spPr/>
        <p:txBody>
          <a:bodyPr>
            <a:noAutofit/>
          </a:bodyPr>
          <a:lstStyle/>
          <a:p>
            <a:r>
              <a:rPr lang="pl-PL" sz="1600" b="1" dirty="0"/>
              <a:t> pass </a:t>
            </a:r>
            <a:r>
              <a:rPr lang="en-US" sz="1600" b="1" dirty="0"/>
              <a:t>anatomy exams, but build a foundation for your future clinical work! </a:t>
            </a:r>
            <a:endParaRPr lang="en-GB" sz="1600" b="1" dirty="0"/>
          </a:p>
        </p:txBody>
      </p:sp>
      <p:sp>
        <p:nvSpPr>
          <p:cNvPr id="6" name="Text Placeholder 5">
            <a:extLst>
              <a:ext uri="{FF2B5EF4-FFF2-40B4-BE49-F238E27FC236}">
                <a16:creationId xmlns:a16="http://schemas.microsoft.com/office/drawing/2014/main" id="{5A6BDCB9-A718-47BF-BEC0-F24A245F9676}"/>
              </a:ext>
            </a:extLst>
          </p:cNvPr>
          <p:cNvSpPr>
            <a:spLocks noGrp="1"/>
          </p:cNvSpPr>
          <p:nvPr>
            <p:ph type="body" sz="quarter" idx="16"/>
          </p:nvPr>
        </p:nvSpPr>
        <p:spPr/>
        <p:txBody>
          <a:bodyPr/>
          <a:lstStyle/>
          <a:p>
            <a:endParaRPr lang="en-GB" dirty="0"/>
          </a:p>
        </p:txBody>
      </p:sp>
      <p:sp>
        <p:nvSpPr>
          <p:cNvPr id="7" name="Content Placeholder 6">
            <a:extLst>
              <a:ext uri="{FF2B5EF4-FFF2-40B4-BE49-F238E27FC236}">
                <a16:creationId xmlns:a16="http://schemas.microsoft.com/office/drawing/2014/main" id="{D442EA62-7934-46E8-AF8C-614DBBDFA21D}"/>
              </a:ext>
            </a:extLst>
          </p:cNvPr>
          <p:cNvSpPr>
            <a:spLocks noGrp="1"/>
          </p:cNvSpPr>
          <p:nvPr>
            <p:ph idx="17"/>
          </p:nvPr>
        </p:nvSpPr>
        <p:spPr>
          <a:xfrm>
            <a:off x="3059832" y="1943072"/>
            <a:ext cx="5635685" cy="3765589"/>
          </a:xfrm>
        </p:spPr>
        <p:txBody>
          <a:bodyPr>
            <a:normAutofit/>
          </a:bodyPr>
          <a:lstStyle/>
          <a:p>
            <a:pPr marL="0" indent="0">
              <a:buNone/>
            </a:pPr>
            <a:r>
              <a:rPr lang="en-US" sz="1400" b="1" dirty="0"/>
              <a:t>Editors:</a:t>
            </a:r>
            <a:r>
              <a:rPr lang="en-US" sz="1400" dirty="0"/>
              <a:t> </a:t>
            </a:r>
            <a:r>
              <a:rPr lang="en-US" sz="1400" dirty="0">
                <a:hlinkClick r:id="rId2"/>
              </a:rPr>
              <a:t>Friedrich Paulsen</a:t>
            </a:r>
            <a:r>
              <a:rPr lang="en-US" sz="1400" dirty="0"/>
              <a:t> &amp; Tobias M. </a:t>
            </a:r>
            <a:r>
              <a:rPr lang="en-US" sz="1400" dirty="0" err="1"/>
              <a:t>Böckers</a:t>
            </a:r>
            <a:r>
              <a:rPr lang="en-US" sz="1400" dirty="0"/>
              <a:t> &amp; </a:t>
            </a:r>
            <a:r>
              <a:rPr lang="en-US" sz="1400" dirty="0">
                <a:hlinkClick r:id="rId3"/>
              </a:rPr>
              <a:t>Jens </a:t>
            </a:r>
            <a:r>
              <a:rPr lang="en-US" sz="1400" dirty="0" err="1">
                <a:hlinkClick r:id="rId3"/>
              </a:rPr>
              <a:t>Waschke</a:t>
            </a:r>
            <a:br>
              <a:rPr lang="en-US" sz="1400" dirty="0"/>
            </a:br>
            <a:br>
              <a:rPr lang="en-US" sz="1400" b="1" dirty="0"/>
            </a:br>
            <a:r>
              <a:rPr lang="en-US" sz="1400" b="1" dirty="0"/>
              <a:t>Date of Publication:</a:t>
            </a:r>
            <a:r>
              <a:rPr lang="en-US" sz="1400" dirty="0"/>
              <a:t> 11/2018</a:t>
            </a:r>
            <a:endParaRPr lang="pl-PL" sz="1400" dirty="0"/>
          </a:p>
          <a:p>
            <a:pPr marL="0" indent="0">
              <a:buNone/>
            </a:pPr>
            <a:r>
              <a:rPr lang="pl-PL" sz="1400" b="1" dirty="0"/>
              <a:t>ISBN: </a:t>
            </a:r>
            <a:r>
              <a:rPr lang="en-GB" sz="1400" dirty="0"/>
              <a:t>9780702067600</a:t>
            </a:r>
          </a:p>
          <a:p>
            <a:pPr marL="0" indent="0">
              <a:buNone/>
            </a:pPr>
            <a:r>
              <a:rPr lang="pl-PL" sz="1400" b="1" dirty="0"/>
              <a:t>Price: </a:t>
            </a:r>
            <a:r>
              <a:rPr lang="pl-PL" sz="1400" dirty="0"/>
              <a:t>Euro 74.77</a:t>
            </a:r>
          </a:p>
          <a:p>
            <a:pPr marL="0" indent="0">
              <a:buNone/>
            </a:pPr>
            <a:endParaRPr lang="pl-PL" sz="1400" b="1" dirty="0"/>
          </a:p>
          <a:p>
            <a:pPr marL="0" indent="0">
              <a:buNone/>
            </a:pPr>
            <a:r>
              <a:rPr lang="pl-PL" sz="2000" b="1" dirty="0"/>
              <a:t>Key features:</a:t>
            </a:r>
          </a:p>
          <a:p>
            <a:pPr>
              <a:buFont typeface="Wingdings" panose="05000000000000000000" pitchFamily="2" charset="2"/>
              <a:buChar char="Ø"/>
            </a:pPr>
            <a:r>
              <a:rPr lang="pl-PL" sz="2000" dirty="0"/>
              <a:t>Clinical Cases</a:t>
            </a:r>
          </a:p>
          <a:p>
            <a:pPr>
              <a:buFont typeface="Wingdings" panose="05000000000000000000" pitchFamily="2" charset="2"/>
              <a:buChar char="Ø"/>
            </a:pPr>
            <a:r>
              <a:rPr lang="pl-PL" sz="2000" dirty="0"/>
              <a:t>Clinical Remarks</a:t>
            </a:r>
          </a:p>
          <a:p>
            <a:pPr>
              <a:buFont typeface="Wingdings" panose="05000000000000000000" pitchFamily="2" charset="2"/>
              <a:buChar char="Ø"/>
            </a:pPr>
            <a:r>
              <a:rPr lang="pl-PL" sz="2000" dirty="0"/>
              <a:t>Skills Boxes</a:t>
            </a:r>
          </a:p>
          <a:p>
            <a:pPr>
              <a:buFont typeface="Wingdings" panose="05000000000000000000" pitchFamily="2" charset="2"/>
              <a:buChar char="Ø"/>
            </a:pPr>
            <a:r>
              <a:rPr lang="pl-PL" sz="2000" dirty="0"/>
              <a:t>Regular Note Boxes</a:t>
            </a:r>
            <a:endParaRPr lang="en-GB" sz="2000" dirty="0"/>
          </a:p>
        </p:txBody>
      </p:sp>
      <p:pic>
        <p:nvPicPr>
          <p:cNvPr id="9" name="Picture 8">
            <a:extLst>
              <a:ext uri="{FF2B5EF4-FFF2-40B4-BE49-F238E27FC236}">
                <a16:creationId xmlns:a16="http://schemas.microsoft.com/office/drawing/2014/main" id="{BD395F1D-BF8B-449E-A438-2C60E2A51E5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6760" y="1591685"/>
            <a:ext cx="2517660" cy="3637515"/>
          </a:xfrm>
          <a:prstGeom prst="rect">
            <a:avLst/>
          </a:prstGeom>
        </p:spPr>
      </p:pic>
    </p:spTree>
    <p:extLst>
      <p:ext uri="{BB962C8B-B14F-4D97-AF65-F5344CB8AC3E}">
        <p14:creationId xmlns:p14="http://schemas.microsoft.com/office/powerpoint/2010/main" val="782982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br>
              <a:rPr lang="pl-PL" b="1" dirty="0">
                <a:latin typeface="Calibri" panose="020F0502020204030204" pitchFamily="34" charset="0"/>
                <a:cs typeface="Calibri" panose="020F0502020204030204" pitchFamily="34" charset="0"/>
              </a:rPr>
            </a:br>
            <a:r>
              <a:rPr lang="en-GB" b="1" dirty="0">
                <a:latin typeface="Arial Black" panose="020B0A04020102020204" pitchFamily="34" charset="0"/>
              </a:rPr>
              <a:t>250 Cases in Clinical Medicine, 5e</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483768" y="1772816"/>
            <a:ext cx="6120680" cy="2031325"/>
          </a:xfrm>
          <a:prstGeom prst="rect">
            <a:avLst/>
          </a:prstGeom>
          <a:noFill/>
        </p:spPr>
        <p:txBody>
          <a:bodyPr wrap="square" rtlCol="0">
            <a:spAutoFit/>
          </a:bodyPr>
          <a:lstStyle/>
          <a:p>
            <a:br>
              <a:rPr lang="en-US" dirty="0"/>
            </a:br>
            <a:r>
              <a:rPr lang="en-US" b="1" dirty="0"/>
              <a:t>By</a:t>
            </a:r>
            <a:r>
              <a:rPr lang="en-US" i="1" dirty="0"/>
              <a:t> </a:t>
            </a:r>
            <a:r>
              <a:rPr lang="pl-PL" i="1" dirty="0"/>
              <a:t>Kasfiki et al</a:t>
            </a:r>
            <a:br>
              <a:rPr lang="en-US" dirty="0"/>
            </a:br>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35.</a:t>
            </a:r>
            <a:r>
              <a:rPr lang="en-GB" dirty="0">
                <a:latin typeface="Calibri" panose="020F0502020204030204" pitchFamily="34" charset="0"/>
                <a:cs typeface="Calibri" panose="020F0502020204030204" pitchFamily="34" charset="0"/>
              </a:rPr>
              <a:t>99</a:t>
            </a:r>
            <a:r>
              <a:rPr lang="pl-PL" dirty="0">
                <a:latin typeface="Calibri" panose="020F0502020204030204" pitchFamily="34" charset="0"/>
                <a:cs typeface="Calibri" panose="020F0502020204030204" pitchFamily="34" charset="0"/>
              </a:rPr>
              <a:t>   </a:t>
            </a:r>
            <a:r>
              <a:rPr lang="pl-PL" b="1" dirty="0">
                <a:solidFill>
                  <a:srgbClr val="FF0000"/>
                </a:solidFill>
                <a:latin typeface="Calibri" panose="020F0502020204030204" pitchFamily="34" charset="0"/>
                <a:cs typeface="Calibri" panose="020F0502020204030204" pitchFamily="34" charset="0"/>
              </a:rPr>
              <a:t>IE price</a:t>
            </a:r>
            <a:r>
              <a:rPr lang="pl-PL" dirty="0">
                <a:solidFill>
                  <a:srgbClr val="FF0000"/>
                </a:solidFill>
                <a:latin typeface="Calibri" panose="020F0502020204030204" pitchFamily="34" charset="0"/>
                <a:cs typeface="Calibri" panose="020F0502020204030204" pitchFamily="34" charset="0"/>
              </a:rPr>
              <a:t>: </a:t>
            </a:r>
            <a:r>
              <a:rPr lang="en-GB" dirty="0">
                <a:solidFill>
                  <a:srgbClr val="FF0000"/>
                </a:solidFill>
                <a:latin typeface="Calibri" panose="020F0502020204030204" pitchFamily="34" charset="0"/>
                <a:cs typeface="Calibri" panose="020F0502020204030204" pitchFamily="34" charset="0"/>
              </a:rPr>
              <a:t>€</a:t>
            </a:r>
            <a:r>
              <a:rPr lang="pl-PL" dirty="0">
                <a:solidFill>
                  <a:srgbClr val="FF0000"/>
                </a:solidFill>
                <a:latin typeface="Calibri" panose="020F0502020204030204" pitchFamily="34" charset="0"/>
                <a:cs typeface="Calibri" panose="020F0502020204030204" pitchFamily="34" charset="0"/>
              </a:rPr>
              <a:t>16.</a:t>
            </a:r>
            <a:r>
              <a:rPr lang="en-GB" dirty="0">
                <a:solidFill>
                  <a:srgbClr val="FF0000"/>
                </a:solidFill>
                <a:latin typeface="Calibri" panose="020F0502020204030204" pitchFamily="34" charset="0"/>
                <a:cs typeface="Calibri" panose="020F0502020204030204" pitchFamily="34" charset="0"/>
              </a:rPr>
              <a:t>99</a:t>
            </a:r>
            <a:r>
              <a:rPr lang="pl-PL" dirty="0">
                <a:solidFill>
                  <a:srgbClr val="FF0000"/>
                </a:solidFill>
                <a:latin typeface="Calibri" panose="020F0502020204030204" pitchFamily="34" charset="0"/>
                <a:cs typeface="Calibri" panose="020F0502020204030204" pitchFamily="34" charset="0"/>
              </a:rPr>
              <a:t> </a:t>
            </a:r>
            <a:br>
              <a:rPr lang="en-US" dirty="0"/>
            </a:br>
            <a:r>
              <a:rPr lang="en-GB" b="1" dirty="0"/>
              <a:t>ISBN: </a:t>
            </a:r>
            <a:r>
              <a:rPr lang="en-GB" dirty="0"/>
              <a:t>9780702074554 </a:t>
            </a:r>
            <a:endParaRPr lang="pl-PL" dirty="0"/>
          </a:p>
          <a:p>
            <a:r>
              <a:rPr lang="pl-PL" dirty="0">
                <a:solidFill>
                  <a:srgbClr val="FF0000"/>
                </a:solidFill>
              </a:rPr>
              <a:t>           </a:t>
            </a:r>
            <a:r>
              <a:rPr lang="en-GB" dirty="0">
                <a:solidFill>
                  <a:srgbClr val="FF0000"/>
                </a:solidFill>
              </a:rPr>
              <a:t>9780702074561 (I.E.)</a:t>
            </a:r>
          </a:p>
          <a:p>
            <a:r>
              <a:rPr lang="en-US" b="1" dirty="0"/>
              <a:t>Publication Date: </a:t>
            </a:r>
            <a:r>
              <a:rPr lang="pl-PL" dirty="0"/>
              <a:t>3</a:t>
            </a:r>
            <a:r>
              <a:rPr lang="en-US" dirty="0"/>
              <a:t>1/0</a:t>
            </a:r>
            <a:r>
              <a:rPr lang="pl-PL" dirty="0"/>
              <a:t>5</a:t>
            </a:r>
            <a:r>
              <a:rPr lang="en-US" dirty="0"/>
              <a:t>/201</a:t>
            </a:r>
            <a:r>
              <a:rPr lang="pl-PL" dirty="0"/>
              <a:t>9</a:t>
            </a:r>
            <a:r>
              <a:rPr lang="en-US" dirty="0"/>
              <a:t> </a:t>
            </a:r>
          </a:p>
          <a:p>
            <a:r>
              <a:rPr lang="pl-PL" b="1" dirty="0"/>
              <a:t>Includes: </a:t>
            </a:r>
            <a:r>
              <a:rPr lang="pl-PL" dirty="0"/>
              <a:t>Student Consult</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409497948"/>
              </p:ext>
            </p:extLst>
          </p:nvPr>
        </p:nvGraphicFramePr>
        <p:xfrm>
          <a:off x="251520" y="4077072"/>
          <a:ext cx="8892480" cy="2780928"/>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en-GB" sz="1600" b="1" u="none" strike="noStrike" dirty="0">
                          <a:solidFill>
                            <a:srgbClr val="000000"/>
                          </a:solidFill>
                          <a:effectLst/>
                          <a:latin typeface="Verdana" panose="020B0604030504040204" pitchFamily="34" charset="0"/>
                        </a:rPr>
                        <a:t>New to this edition</a:t>
                      </a:r>
                      <a:r>
                        <a:rPr lang="pl-PL" sz="1600" b="1" u="none" strike="noStrike" dirty="0">
                          <a:solidFill>
                            <a:srgbClr val="000000"/>
                          </a:solidFill>
                          <a:effectLst/>
                          <a:latin typeface="Verdana" panose="020B0604030504040204" pitchFamily="34" charset="0"/>
                        </a:rPr>
                        <a:t>:</a:t>
                      </a:r>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marL="0" lvl="0" indent="0">
                        <a:buFont typeface="Wingdings" panose="05000000000000000000" pitchFamily="2" charset="2"/>
                        <a:buNone/>
                      </a:pPr>
                      <a:endParaRPr lang="en-GB" sz="1600" dirty="0">
                        <a:solidFill>
                          <a:srgbClr val="FF0000"/>
                        </a:solidFill>
                      </a:endParaRPr>
                    </a:p>
                    <a:p>
                      <a:pPr marL="171450" lvl="0" indent="-171450">
                        <a:buFont typeface="Wingdings" panose="05000000000000000000" pitchFamily="2" charset="2"/>
                        <a:buChar char="Ø"/>
                      </a:pPr>
                      <a:r>
                        <a:rPr lang="en-GB" sz="1600" dirty="0"/>
                        <a:t>Cases alphabetised by system</a:t>
                      </a:r>
                    </a:p>
                    <a:p>
                      <a:pPr marL="171450" lvl="0" indent="-171450">
                        <a:buFont typeface="Wingdings" panose="05000000000000000000" pitchFamily="2" charset="2"/>
                        <a:buChar char="Ø"/>
                      </a:pPr>
                      <a:r>
                        <a:rPr lang="en-GB" sz="1600" dirty="0"/>
                        <a:t>Procedures for the Core Medical Curriculum</a:t>
                      </a:r>
                      <a:endParaRPr lang="pl-PL" sz="1600" dirty="0"/>
                    </a:p>
                    <a:p>
                      <a:pPr marL="171450" lvl="0" indent="-171450">
                        <a:buFont typeface="Wingdings" panose="05000000000000000000" pitchFamily="2" charset="2"/>
                        <a:buChar char="Ø"/>
                      </a:pPr>
                      <a:r>
                        <a:rPr lang="en-GB" sz="1600" dirty="0"/>
                        <a:t>Symptoms-based cases</a:t>
                      </a:r>
                    </a:p>
                    <a:p>
                      <a:pPr marL="171450" lvl="0" indent="-171450">
                        <a:buFont typeface="Wingdings" panose="05000000000000000000" pitchFamily="2" charset="2"/>
                        <a:buChar char="Ø"/>
                      </a:pPr>
                      <a:r>
                        <a:rPr lang="en-GB" sz="1600" dirty="0"/>
                        <a:t>Emergency presentations</a:t>
                      </a:r>
                    </a:p>
                    <a:p>
                      <a:pPr marL="171450" lvl="0" indent="-171450">
                        <a:buFont typeface="Wingdings" panose="05000000000000000000" pitchFamily="2" charset="2"/>
                        <a:buChar char="Ø"/>
                      </a:pPr>
                      <a:r>
                        <a:rPr lang="en-GB" sz="1600" dirty="0"/>
                        <a:t>Self-assessment by system</a:t>
                      </a:r>
                    </a:p>
                    <a:p>
                      <a:pPr marL="171450" lvl="0" indent="-171450">
                        <a:buFont typeface="Wingdings" panose="05000000000000000000" pitchFamily="2" charset="2"/>
                        <a:buChar char="Ø"/>
                      </a:pPr>
                      <a:r>
                        <a:rPr lang="en-GB" sz="1600" dirty="0"/>
                        <a:t>Accompanying e-book on </a:t>
                      </a:r>
                      <a:r>
                        <a:rPr lang="en-GB" sz="1600" dirty="0" err="1"/>
                        <a:t>StudentConsult</a:t>
                      </a:r>
                      <a:endParaRPr lang="en-GB" sz="1600" dirty="0"/>
                    </a:p>
                    <a:p>
                      <a:pPr marL="171450" lvl="0" indent="-171450">
                        <a:buFont typeface="Wingdings" panose="05000000000000000000" pitchFamily="2" charset="2"/>
                        <a:buChar char="Ø"/>
                      </a:pPr>
                      <a:r>
                        <a:rPr lang="en-GB" sz="1600" dirty="0"/>
                        <a:t>Now in full colour</a:t>
                      </a:r>
                    </a:p>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pic>
        <p:nvPicPr>
          <p:cNvPr id="8" name="Picture 4" descr="http://secure-ecsd.elsevier.com/covers/80/Tango2/large/9780702074554.jpg">
            <a:extLst>
              <a:ext uri="{FF2B5EF4-FFF2-40B4-BE49-F238E27FC236}">
                <a16:creationId xmlns:a16="http://schemas.microsoft.com/office/drawing/2014/main" id="{7AE77369-C902-4457-A810-B5CDC799363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t="11923" b="11923"/>
          <a:stretch>
            <a:fillRect/>
          </a:stretch>
        </p:blipFill>
        <p:spPr bwMode="auto">
          <a:xfrm>
            <a:off x="257458" y="1874766"/>
            <a:ext cx="1764196" cy="201622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380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br>
              <a:rPr lang="pl-PL" b="1" dirty="0">
                <a:latin typeface="Calibri" panose="020F0502020204030204" pitchFamily="34" charset="0"/>
                <a:cs typeface="Calibri" panose="020F0502020204030204" pitchFamily="34" charset="0"/>
              </a:rPr>
            </a:br>
            <a:r>
              <a:rPr lang="en-GB" sz="2000" b="1" dirty="0">
                <a:latin typeface="Arial Black" panose="020B0A04020102020204" pitchFamily="34" charset="0"/>
              </a:rPr>
              <a:t>Abrahams’ and McMinn’s Clinical Atlas of Human Anatomy, 8e </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483768" y="1772816"/>
            <a:ext cx="6120680" cy="2308324"/>
          </a:xfrm>
          <a:prstGeom prst="rect">
            <a:avLst/>
          </a:prstGeom>
          <a:noFill/>
        </p:spPr>
        <p:txBody>
          <a:bodyPr wrap="square" rtlCol="0">
            <a:spAutoFit/>
          </a:bodyPr>
          <a:lstStyle/>
          <a:p>
            <a:br>
              <a:rPr lang="en-US" dirty="0"/>
            </a:br>
            <a:r>
              <a:rPr lang="en-US" b="1" dirty="0"/>
              <a:t>By</a:t>
            </a:r>
            <a:r>
              <a:rPr lang="en-US" i="1" dirty="0"/>
              <a:t> </a:t>
            </a:r>
            <a:r>
              <a:rPr lang="en-GB" dirty="0"/>
              <a:t>Peter H. Abrahams; Jonathan D. Spratt; </a:t>
            </a:r>
            <a:r>
              <a:rPr lang="en-GB" dirty="0" err="1"/>
              <a:t>Marios</a:t>
            </a:r>
            <a:r>
              <a:rPr lang="en-GB" dirty="0"/>
              <a:t> Loukas; Albert-Neels van </a:t>
            </a:r>
            <a:r>
              <a:rPr lang="en-GB" dirty="0" err="1"/>
              <a:t>Schoor</a:t>
            </a:r>
            <a:r>
              <a:rPr lang="en-GB" dirty="0"/>
              <a:t> </a:t>
            </a:r>
          </a:p>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61.99   </a:t>
            </a:r>
            <a:r>
              <a:rPr lang="pl-PL" b="1" dirty="0">
                <a:solidFill>
                  <a:srgbClr val="FF0000"/>
                </a:solidFill>
                <a:latin typeface="Calibri" panose="020F0502020204030204" pitchFamily="34" charset="0"/>
                <a:cs typeface="Calibri" panose="020F0502020204030204" pitchFamily="34" charset="0"/>
              </a:rPr>
              <a:t>IE price</a:t>
            </a:r>
            <a:r>
              <a:rPr lang="pl-PL" dirty="0">
                <a:solidFill>
                  <a:srgbClr val="FF0000"/>
                </a:solidFill>
                <a:latin typeface="Calibri" panose="020F0502020204030204" pitchFamily="34" charset="0"/>
                <a:cs typeface="Calibri" panose="020F0502020204030204" pitchFamily="34" charset="0"/>
              </a:rPr>
              <a:t>: </a:t>
            </a:r>
            <a:r>
              <a:rPr lang="en-GB" dirty="0">
                <a:solidFill>
                  <a:srgbClr val="FF0000"/>
                </a:solidFill>
                <a:latin typeface="Calibri" panose="020F0502020204030204" pitchFamily="34" charset="0"/>
                <a:cs typeface="Calibri" panose="020F0502020204030204" pitchFamily="34" charset="0"/>
              </a:rPr>
              <a:t>€</a:t>
            </a:r>
            <a:r>
              <a:rPr lang="pl-PL" dirty="0">
                <a:solidFill>
                  <a:srgbClr val="FF0000"/>
                </a:solidFill>
                <a:latin typeface="Calibri" panose="020F0502020204030204" pitchFamily="34" charset="0"/>
                <a:cs typeface="Calibri" panose="020F0502020204030204" pitchFamily="34" charset="0"/>
              </a:rPr>
              <a:t>31.</a:t>
            </a:r>
            <a:r>
              <a:rPr lang="en-GB" dirty="0">
                <a:solidFill>
                  <a:srgbClr val="FF0000"/>
                </a:solidFill>
                <a:latin typeface="Calibri" panose="020F0502020204030204" pitchFamily="34" charset="0"/>
                <a:cs typeface="Calibri" panose="020F0502020204030204" pitchFamily="34" charset="0"/>
              </a:rPr>
              <a:t>99</a:t>
            </a:r>
            <a:r>
              <a:rPr lang="pl-PL" dirty="0">
                <a:solidFill>
                  <a:srgbClr val="FF0000"/>
                </a:solidFill>
                <a:latin typeface="Calibri" panose="020F0502020204030204" pitchFamily="34" charset="0"/>
                <a:cs typeface="Calibri" panose="020F0502020204030204" pitchFamily="34" charset="0"/>
              </a:rPr>
              <a:t> </a:t>
            </a:r>
            <a:br>
              <a:rPr lang="en-US" dirty="0"/>
            </a:br>
            <a:r>
              <a:rPr lang="en-GB" b="1" dirty="0"/>
              <a:t>ISBN: </a:t>
            </a:r>
            <a:r>
              <a:rPr lang="en-GB" dirty="0"/>
              <a:t>9780702073328 </a:t>
            </a:r>
            <a:endParaRPr lang="pl-PL" dirty="0"/>
          </a:p>
          <a:p>
            <a:r>
              <a:rPr lang="pl-PL" dirty="0">
                <a:solidFill>
                  <a:srgbClr val="FF0000"/>
                </a:solidFill>
              </a:rPr>
              <a:t>           </a:t>
            </a:r>
            <a:r>
              <a:rPr lang="en-GB" dirty="0">
                <a:solidFill>
                  <a:srgbClr val="FF0000"/>
                </a:solidFill>
              </a:rPr>
              <a:t>9780702073335 (I.E.)</a:t>
            </a:r>
          </a:p>
          <a:p>
            <a:r>
              <a:rPr lang="en-US" b="1" dirty="0"/>
              <a:t>Publication Date: </a:t>
            </a:r>
            <a:r>
              <a:rPr lang="pl-PL" dirty="0"/>
              <a:t>3</a:t>
            </a:r>
            <a:r>
              <a:rPr lang="en-US" dirty="0"/>
              <a:t>1/0</a:t>
            </a:r>
            <a:r>
              <a:rPr lang="pl-PL" dirty="0"/>
              <a:t>1</a:t>
            </a:r>
            <a:r>
              <a:rPr lang="en-US" dirty="0"/>
              <a:t>/201</a:t>
            </a:r>
            <a:r>
              <a:rPr lang="pl-PL" dirty="0"/>
              <a:t>9</a:t>
            </a:r>
            <a:r>
              <a:rPr lang="en-US" dirty="0"/>
              <a:t> </a:t>
            </a:r>
          </a:p>
          <a:p>
            <a:r>
              <a:rPr lang="pl-PL" b="1" dirty="0"/>
              <a:t>Includes: </a:t>
            </a:r>
            <a:r>
              <a:rPr lang="pl-PL" dirty="0"/>
              <a:t>Student Consult, Evolve, Evolve Faculty Resources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506957950"/>
              </p:ext>
            </p:extLst>
          </p:nvPr>
        </p:nvGraphicFramePr>
        <p:xfrm>
          <a:off x="251520" y="4077072"/>
          <a:ext cx="8892480" cy="2780928"/>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en-GB" sz="1600" b="1" u="none" strike="noStrike" dirty="0">
                          <a:solidFill>
                            <a:srgbClr val="000000"/>
                          </a:solidFill>
                          <a:effectLst/>
                          <a:latin typeface="Verdana" panose="020B0604030504040204" pitchFamily="34" charset="0"/>
                        </a:rPr>
                        <a:t>New to this edition</a:t>
                      </a:r>
                      <a:r>
                        <a:rPr lang="pl-PL" sz="1600" b="1" u="none" strike="noStrike" dirty="0">
                          <a:solidFill>
                            <a:srgbClr val="000000"/>
                          </a:solidFill>
                          <a:effectLst/>
                          <a:latin typeface="Verdana" panose="020B0604030504040204" pitchFamily="34" charset="0"/>
                        </a:rPr>
                        <a:t>:</a:t>
                      </a:r>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marL="285750" indent="-285750">
                        <a:buFont typeface="Wingdings" panose="05000000000000000000" pitchFamily="2" charset="2"/>
                        <a:buChar char="Ø"/>
                      </a:pPr>
                      <a:r>
                        <a:rPr lang="en-US" sz="1600" dirty="0"/>
                        <a:t>Labelled dissections integrated with modern imaging techniques on almost every page </a:t>
                      </a:r>
                      <a:endParaRPr lang="pl-PL" sz="1600" dirty="0"/>
                    </a:p>
                    <a:p>
                      <a:pPr marL="285750" indent="-285750">
                        <a:buFont typeface="Wingdings" panose="05000000000000000000" pitchFamily="2" charset="2"/>
                        <a:buChar char="Ø"/>
                      </a:pPr>
                      <a:r>
                        <a:rPr lang="en-US" sz="1600" dirty="0"/>
                        <a:t>New and updated sections on neuroanatomy and the lymphatics (unique)</a:t>
                      </a:r>
                    </a:p>
                    <a:p>
                      <a:pPr marL="285750" indent="-285750">
                        <a:buFont typeface="Wingdings" panose="05000000000000000000" pitchFamily="2" charset="2"/>
                        <a:buChar char="Ø"/>
                      </a:pPr>
                      <a:r>
                        <a:rPr lang="en-GB" sz="1600" dirty="0"/>
                        <a:t>New colour overlays added for harder to interpret dissections</a:t>
                      </a:r>
                    </a:p>
                    <a:p>
                      <a:pPr marL="285750" indent="-285750">
                        <a:buFont typeface="Wingdings" panose="05000000000000000000" pitchFamily="2" charset="2"/>
                        <a:buChar char="Ø"/>
                      </a:pPr>
                      <a:r>
                        <a:rPr lang="en-GB" sz="1600" dirty="0"/>
                        <a:t>The accompanying enhanced eBook – including:</a:t>
                      </a:r>
                    </a:p>
                    <a:p>
                      <a:pPr marL="545313" lvl="1" indent="-176400">
                        <a:lnSpc>
                          <a:spcPct val="120000"/>
                        </a:lnSpc>
                        <a:buFont typeface="Wingdings" panose="05000000000000000000" pitchFamily="2" charset="2"/>
                        <a:buChar char="Ø"/>
                      </a:pPr>
                      <a:r>
                        <a:rPr lang="en-GB" sz="1600" dirty="0">
                          <a:cs typeface="Arial" panose="020B0604020202020204" pitchFamily="34" charset="0"/>
                        </a:rPr>
                        <a:t>2000+ integrated </a:t>
                      </a:r>
                      <a:r>
                        <a:rPr lang="en-US" sz="1600" dirty="0">
                          <a:cs typeface="Arial" panose="020B0604020202020204" pitchFamily="34" charset="0"/>
                        </a:rPr>
                        <a:t>clinical cases</a:t>
                      </a:r>
                      <a:r>
                        <a:rPr lang="pl-PL" sz="1600" dirty="0">
                          <a:cs typeface="Arial" panose="020B0604020202020204" pitchFamily="34" charset="0"/>
                        </a:rPr>
                        <a:t> to</a:t>
                      </a:r>
                      <a:r>
                        <a:rPr lang="en-US" sz="1600" dirty="0">
                          <a:cs typeface="Arial" panose="020B0604020202020204" pitchFamily="34" charset="0"/>
                        </a:rPr>
                        <a:t> help students</a:t>
                      </a:r>
                      <a:r>
                        <a:rPr lang="pl-PL" sz="1600" dirty="0">
                          <a:cs typeface="Arial" panose="020B0604020202020204" pitchFamily="34" charset="0"/>
                        </a:rPr>
                        <a:t> understand</a:t>
                      </a:r>
                      <a:r>
                        <a:rPr lang="en-US" sz="1600" dirty="0">
                          <a:cs typeface="Arial" panose="020B0604020202020204" pitchFamily="34" charset="0"/>
                        </a:rPr>
                        <a:t> the 500 most common clinical conditions</a:t>
                      </a:r>
                    </a:p>
                    <a:p>
                      <a:pPr marL="545313" lvl="1" indent="-176400">
                        <a:lnSpc>
                          <a:spcPct val="120000"/>
                        </a:lnSpc>
                        <a:buFont typeface="Wingdings" panose="05000000000000000000" pitchFamily="2" charset="2"/>
                        <a:buChar char="Ø"/>
                      </a:pPr>
                      <a:r>
                        <a:rPr lang="en-GB" sz="1600" dirty="0">
                          <a:cs typeface="Arial" panose="020B0604020202020204" pitchFamily="34" charset="0"/>
                        </a:rPr>
                        <a:t>Over 200 3D videos </a:t>
                      </a: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pic>
        <p:nvPicPr>
          <p:cNvPr id="10" name="Picture 9">
            <a:extLst>
              <a:ext uri="{FF2B5EF4-FFF2-40B4-BE49-F238E27FC236}">
                <a16:creationId xmlns:a16="http://schemas.microsoft.com/office/drawing/2014/main" id="{0619639B-0FEB-4546-8136-A7752FAB4393}"/>
              </a:ext>
            </a:extLst>
          </p:cNvPr>
          <p:cNvPicPr>
            <a:picLocks noChangeAspect="1"/>
          </p:cNvPicPr>
          <p:nvPr/>
        </p:nvPicPr>
        <p:blipFill>
          <a:blip r:embed="rId3"/>
          <a:stretch>
            <a:fillRect/>
          </a:stretch>
        </p:blipFill>
        <p:spPr>
          <a:xfrm>
            <a:off x="539552" y="1709829"/>
            <a:ext cx="1853146" cy="230832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42935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r>
              <a:rPr lang="en-GB" sz="2400" b="1" dirty="0">
                <a:latin typeface="Arial Black" panose="020B0A04020102020204" pitchFamily="34" charset="0"/>
              </a:rPr>
              <a:t>Calculations and Pharmaceutics in Practice, </a:t>
            </a:r>
            <a:r>
              <a:rPr lang="en-GB" sz="2400" b="1" dirty="0">
                <a:highlight>
                  <a:srgbClr val="FFFF00"/>
                </a:highlight>
                <a:latin typeface="Arial Black" panose="020B0A04020102020204" pitchFamily="34" charset="0"/>
              </a:rPr>
              <a:t>1e</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483768" y="1772816"/>
            <a:ext cx="6120680" cy="1477328"/>
          </a:xfrm>
          <a:prstGeom prst="rect">
            <a:avLst/>
          </a:prstGeom>
          <a:noFill/>
        </p:spPr>
        <p:txBody>
          <a:bodyPr wrap="square" rtlCol="0">
            <a:spAutoFit/>
          </a:bodyPr>
          <a:lstStyle/>
          <a:p>
            <a:r>
              <a:rPr lang="en-US" b="1" dirty="0"/>
              <a:t>By</a:t>
            </a:r>
            <a:r>
              <a:rPr lang="en-US" i="1" dirty="0"/>
              <a:t> </a:t>
            </a:r>
            <a:r>
              <a:rPr lang="en-GB" dirty="0"/>
              <a:t>Jennie Watson &amp; Louise Cogan</a:t>
            </a:r>
          </a:p>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27.99</a:t>
            </a:r>
            <a:br>
              <a:rPr lang="en-US" dirty="0"/>
            </a:br>
            <a:r>
              <a:rPr lang="en-GB" b="1" dirty="0"/>
              <a:t>ISBN: </a:t>
            </a:r>
            <a:r>
              <a:rPr lang="en-GB" dirty="0"/>
              <a:t>9780702074394</a:t>
            </a:r>
          </a:p>
          <a:p>
            <a:r>
              <a:rPr lang="en-US" b="1" dirty="0"/>
              <a:t>Publication Date: </a:t>
            </a:r>
            <a:r>
              <a:rPr lang="pl-PL" dirty="0"/>
              <a:t>30</a:t>
            </a:r>
            <a:r>
              <a:rPr lang="en-US" dirty="0"/>
              <a:t>/0</a:t>
            </a:r>
            <a:r>
              <a:rPr lang="pl-PL" dirty="0"/>
              <a:t>5</a:t>
            </a:r>
            <a:r>
              <a:rPr lang="en-US" dirty="0"/>
              <a:t>/201</a:t>
            </a:r>
            <a:r>
              <a:rPr lang="pl-PL" dirty="0"/>
              <a:t>9</a:t>
            </a:r>
            <a:r>
              <a:rPr lang="en-US" dirty="0"/>
              <a:t> </a:t>
            </a:r>
          </a:p>
          <a:p>
            <a:r>
              <a:rPr lang="pl-PL" b="1" dirty="0"/>
              <a:t>Includes: </a:t>
            </a:r>
            <a:r>
              <a:rPr lang="pl-PL" dirty="0"/>
              <a:t>Student Consult</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938513860"/>
              </p:ext>
            </p:extLst>
          </p:nvPr>
        </p:nvGraphicFramePr>
        <p:xfrm>
          <a:off x="251520" y="4077072"/>
          <a:ext cx="8892480" cy="2780928"/>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pl-PL" sz="1600" b="1" u="none" strike="noStrike" dirty="0">
                          <a:solidFill>
                            <a:srgbClr val="000000"/>
                          </a:solidFill>
                          <a:effectLst/>
                          <a:latin typeface="Verdana" panose="020B0604030504040204" pitchFamily="34" charset="0"/>
                        </a:rPr>
                        <a:t>Key features:</a:t>
                      </a:r>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marL="285750" lvl="0" indent="-285750">
                        <a:buFont typeface="Wingdings" panose="05000000000000000000" pitchFamily="2" charset="2"/>
                        <a:buChar char="Ø"/>
                      </a:pPr>
                      <a:r>
                        <a:rPr lang="en-GB" sz="1600" dirty="0"/>
                        <a:t>Each chapter begins with Study Points and ends with Key Points to reinforce learning</a:t>
                      </a:r>
                    </a:p>
                    <a:p>
                      <a:pPr lvl="0"/>
                      <a:endParaRPr lang="en-GB" sz="1600" dirty="0"/>
                    </a:p>
                    <a:p>
                      <a:pPr marL="285750" lvl="0" indent="-285750">
                        <a:buFont typeface="Wingdings" panose="05000000000000000000" pitchFamily="2" charset="2"/>
                        <a:buChar char="Ø"/>
                      </a:pPr>
                      <a:r>
                        <a:rPr lang="en-GB" sz="1600" dirty="0"/>
                        <a:t>Appendices include medical abbreviations, Latin terms and abbreviations, systems of weights and measurements and presentation skills</a:t>
                      </a:r>
                    </a:p>
                    <a:p>
                      <a:pPr lvl="0"/>
                      <a:endParaRPr lang="en-GB" sz="1600" dirty="0"/>
                    </a:p>
                    <a:p>
                      <a:pPr marL="285750" lvl="0" indent="-285750">
                        <a:buFont typeface="Wingdings" panose="05000000000000000000" pitchFamily="2" charset="2"/>
                        <a:buChar char="Ø"/>
                      </a:pPr>
                      <a:r>
                        <a:rPr lang="en-GB" sz="1600" dirty="0"/>
                        <a:t>Some chapters also carry self-assessment questions for more complex areas</a:t>
                      </a:r>
                    </a:p>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pic>
        <p:nvPicPr>
          <p:cNvPr id="9" name="Picture Placeholder 4">
            <a:extLst>
              <a:ext uri="{FF2B5EF4-FFF2-40B4-BE49-F238E27FC236}">
                <a16:creationId xmlns:a16="http://schemas.microsoft.com/office/drawing/2014/main" id="{FA362464-619D-4074-AD8A-9A3C54950CC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0467"/>
          <a:stretch/>
        </p:blipFill>
        <p:spPr>
          <a:xfrm>
            <a:off x="611561" y="1438500"/>
            <a:ext cx="1781138" cy="217534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19323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br>
              <a:rPr lang="pl-PL" b="1" dirty="0">
                <a:latin typeface="Calibri" panose="020F0502020204030204" pitchFamily="34" charset="0"/>
                <a:cs typeface="Calibri" panose="020F0502020204030204" pitchFamily="34" charset="0"/>
              </a:rPr>
            </a:br>
            <a:r>
              <a:rPr lang="en-GB" b="1" dirty="0">
                <a:latin typeface="Arial Black" panose="020B0A04020102020204" pitchFamily="34" charset="0"/>
              </a:rPr>
              <a:t>Crash Course 5</a:t>
            </a:r>
            <a:r>
              <a:rPr lang="en-GB" b="1" baseline="30000" dirty="0">
                <a:latin typeface="Arial Black" panose="020B0A04020102020204" pitchFamily="34" charset="0"/>
              </a:rPr>
              <a:t>th</a:t>
            </a:r>
            <a:r>
              <a:rPr lang="en-GB" b="1" dirty="0">
                <a:latin typeface="Arial Black" panose="020B0A04020102020204" pitchFamily="34" charset="0"/>
              </a:rPr>
              <a:t> edition cycle</a:t>
            </a:r>
            <a:br>
              <a:rPr lang="pl-PL" b="1" dirty="0">
                <a:latin typeface="Arial Black" panose="020B0A04020102020204" pitchFamily="34" charset="0"/>
              </a:rPr>
            </a:br>
            <a:r>
              <a:rPr lang="en-GB" sz="1800" dirty="0">
                <a:highlight>
                  <a:srgbClr val="FFFF00"/>
                </a:highlight>
              </a:rPr>
              <a:t>(note: a few aren’t 5es though!)</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771800" y="1772816"/>
            <a:ext cx="5832648" cy="1200329"/>
          </a:xfrm>
          <a:prstGeom prst="rect">
            <a:avLst/>
          </a:prstGeom>
          <a:noFill/>
        </p:spPr>
        <p:txBody>
          <a:bodyPr wrap="square" rtlCol="0">
            <a:spAutoFit/>
          </a:bodyPr>
          <a:lstStyle/>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33.99 </a:t>
            </a:r>
            <a:r>
              <a:rPr lang="en-GB" dirty="0"/>
              <a:t>(except for </a:t>
            </a:r>
            <a:r>
              <a:rPr lang="en-GB" dirty="0" err="1"/>
              <a:t>Eiben</a:t>
            </a:r>
            <a:r>
              <a:rPr lang="en-GB" dirty="0"/>
              <a:t>: General Medicine 5/e</a:t>
            </a:r>
            <a:r>
              <a:rPr lang="pl-PL" dirty="0"/>
              <a:t> </a:t>
            </a:r>
            <a:r>
              <a:rPr lang="en-GB" dirty="0"/>
              <a:t>€39.99 (much larger vol.) </a:t>
            </a:r>
          </a:p>
          <a:p>
            <a:r>
              <a:rPr lang="en-US" b="1" dirty="0"/>
              <a:t>Publication Date: </a:t>
            </a:r>
            <a:r>
              <a:rPr lang="pl-PL" dirty="0"/>
              <a:t>December 2018 – January 2019</a:t>
            </a:r>
            <a:r>
              <a:rPr lang="en-US" dirty="0"/>
              <a:t> </a:t>
            </a:r>
          </a:p>
          <a:p>
            <a:r>
              <a:rPr lang="pl-PL" b="1" dirty="0"/>
              <a:t>Includes: </a:t>
            </a:r>
            <a:r>
              <a:rPr lang="pl-PL" dirty="0"/>
              <a:t>Student Consult</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837561159"/>
              </p:ext>
            </p:extLst>
          </p:nvPr>
        </p:nvGraphicFramePr>
        <p:xfrm>
          <a:off x="251520" y="4282270"/>
          <a:ext cx="8892480" cy="2601425"/>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2561">
                <a:tc>
                  <a:txBody>
                    <a:bodyPr/>
                    <a:lstStyle/>
                    <a:p>
                      <a:pPr algn="just"/>
                      <a:r>
                        <a:rPr lang="en-GB" sz="1600" b="1" u="none" strike="noStrike" dirty="0">
                          <a:solidFill>
                            <a:srgbClr val="000000"/>
                          </a:solidFill>
                          <a:effectLst/>
                          <a:latin typeface="Verdana" panose="020B0604030504040204" pitchFamily="34" charset="0"/>
                        </a:rPr>
                        <a:t>New to this edition</a:t>
                      </a:r>
                      <a:r>
                        <a:rPr lang="pl-PL" sz="1600" b="1" u="none" strike="noStrike" dirty="0">
                          <a:solidFill>
                            <a:srgbClr val="000000"/>
                          </a:solidFill>
                          <a:effectLst/>
                          <a:latin typeface="Verdana" panose="020B0604030504040204" pitchFamily="34" charset="0"/>
                        </a:rPr>
                        <a:t>:</a:t>
                      </a:r>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248864">
                <a:tc>
                  <a:txBody>
                    <a:bodyPr/>
                    <a:lstStyle/>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pic>
        <p:nvPicPr>
          <p:cNvPr id="8" name="Picture 7">
            <a:extLst>
              <a:ext uri="{FF2B5EF4-FFF2-40B4-BE49-F238E27FC236}">
                <a16:creationId xmlns:a16="http://schemas.microsoft.com/office/drawing/2014/main" id="{71E24F21-D475-4841-A2EA-09FBBA5BFE11}"/>
              </a:ext>
            </a:extLst>
          </p:cNvPr>
          <p:cNvPicPr>
            <a:picLocks noChangeAspect="1"/>
          </p:cNvPicPr>
          <p:nvPr/>
        </p:nvPicPr>
        <p:blipFill>
          <a:blip r:embed="rId3"/>
          <a:stretch>
            <a:fillRect/>
          </a:stretch>
        </p:blipFill>
        <p:spPr>
          <a:xfrm>
            <a:off x="251520" y="1683807"/>
            <a:ext cx="1008112" cy="1473723"/>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889E57FA-9DD6-44FF-851C-6DE51A819F19}"/>
              </a:ext>
            </a:extLst>
          </p:cNvPr>
          <p:cNvPicPr>
            <a:picLocks noChangeAspect="1"/>
          </p:cNvPicPr>
          <p:nvPr/>
        </p:nvPicPr>
        <p:blipFill>
          <a:blip r:embed="rId4"/>
          <a:stretch>
            <a:fillRect/>
          </a:stretch>
        </p:blipFill>
        <p:spPr>
          <a:xfrm>
            <a:off x="1440160" y="1702911"/>
            <a:ext cx="1008112" cy="1475706"/>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2714BBBB-DE5F-4693-8F07-D1843E3CC446}"/>
              </a:ext>
            </a:extLst>
          </p:cNvPr>
          <p:cNvPicPr>
            <a:picLocks noChangeAspect="1"/>
          </p:cNvPicPr>
          <p:nvPr/>
        </p:nvPicPr>
        <p:blipFill>
          <a:blip r:embed="rId5"/>
          <a:stretch>
            <a:fillRect/>
          </a:stretch>
        </p:blipFill>
        <p:spPr>
          <a:xfrm>
            <a:off x="779409" y="2717353"/>
            <a:ext cx="1008112" cy="1451683"/>
          </a:xfrm>
          <a:prstGeom prst="rect">
            <a:avLst/>
          </a:prstGeom>
          <a:effectLst>
            <a:outerShdw blurRad="50800" dist="38100" dir="5400000" algn="t" rotWithShape="0">
              <a:prstClr val="black">
                <a:alpha val="40000"/>
              </a:prstClr>
            </a:outerShdw>
          </a:effectLst>
        </p:spPr>
      </p:pic>
      <p:sp>
        <p:nvSpPr>
          <p:cNvPr id="14" name="Text Placeholder 7">
            <a:extLst>
              <a:ext uri="{FF2B5EF4-FFF2-40B4-BE49-F238E27FC236}">
                <a16:creationId xmlns:a16="http://schemas.microsoft.com/office/drawing/2014/main" id="{BCA92125-A0C7-4643-AAAB-64DD5F4EC8BF}"/>
              </a:ext>
            </a:extLst>
          </p:cNvPr>
          <p:cNvSpPr txBox="1">
            <a:spLocks/>
          </p:cNvSpPr>
          <p:nvPr/>
        </p:nvSpPr>
        <p:spPr>
          <a:xfrm>
            <a:off x="650691" y="4620824"/>
            <a:ext cx="7991475" cy="205766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r>
              <a:rPr lang="en-US" sz="1600" dirty="0"/>
              <a:t>New full-color page design throughout</a:t>
            </a:r>
          </a:p>
          <a:p>
            <a:pPr>
              <a:buFont typeface="Wingdings" panose="05000000000000000000" pitchFamily="2" charset="2"/>
              <a:buChar char="Ø"/>
            </a:pPr>
            <a:r>
              <a:rPr lang="en-US" sz="1600" dirty="0"/>
              <a:t>New pedagogical features – including ‘Red Flags’ boxes</a:t>
            </a:r>
          </a:p>
          <a:p>
            <a:pPr>
              <a:buFont typeface="Wingdings" panose="05000000000000000000" pitchFamily="2" charset="2"/>
              <a:buChar char="Ø"/>
            </a:pPr>
            <a:r>
              <a:rPr lang="en-US" sz="1600" dirty="0"/>
              <a:t>Extensive use of MCQs + new e-only clinical cases</a:t>
            </a:r>
          </a:p>
          <a:p>
            <a:pPr marL="0" indent="0">
              <a:buNone/>
            </a:pPr>
            <a:endParaRPr lang="en-US" dirty="0"/>
          </a:p>
        </p:txBody>
      </p:sp>
    </p:spTree>
    <p:extLst>
      <p:ext uri="{BB962C8B-B14F-4D97-AF65-F5344CB8AC3E}">
        <p14:creationId xmlns:p14="http://schemas.microsoft.com/office/powerpoint/2010/main" val="186975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br>
              <a:rPr lang="pl-PL" b="1" dirty="0">
                <a:latin typeface="Calibri" panose="020F0502020204030204" pitchFamily="34" charset="0"/>
                <a:cs typeface="Calibri" panose="020F0502020204030204" pitchFamily="34" charset="0"/>
              </a:rPr>
            </a:br>
            <a:r>
              <a:rPr lang="en-GB" sz="3600" b="1" dirty="0">
                <a:latin typeface="Arial Black" panose="020B0A04020102020204" pitchFamily="34" charset="0"/>
              </a:rPr>
              <a:t>The Developing Human, 11e</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483768" y="1772816"/>
            <a:ext cx="6120680" cy="2031325"/>
          </a:xfrm>
          <a:prstGeom prst="rect">
            <a:avLst/>
          </a:prstGeom>
          <a:noFill/>
        </p:spPr>
        <p:txBody>
          <a:bodyPr wrap="square" rtlCol="0">
            <a:spAutoFit/>
          </a:bodyPr>
          <a:lstStyle/>
          <a:p>
            <a:br>
              <a:rPr lang="en-US" dirty="0"/>
            </a:br>
            <a:r>
              <a:rPr lang="en-US" b="1" dirty="0"/>
              <a:t>By</a:t>
            </a:r>
            <a:r>
              <a:rPr lang="en-US" i="1" dirty="0"/>
              <a:t> </a:t>
            </a:r>
            <a:r>
              <a:rPr lang="en-GB" dirty="0"/>
              <a:t>Keith L. Moore; T. V. N. Persaud; Mark G. Torchia</a:t>
            </a:r>
          </a:p>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61.99   </a:t>
            </a:r>
            <a:r>
              <a:rPr lang="pl-PL" b="1" dirty="0">
                <a:solidFill>
                  <a:srgbClr val="FF0000"/>
                </a:solidFill>
                <a:latin typeface="Calibri" panose="020F0502020204030204" pitchFamily="34" charset="0"/>
                <a:cs typeface="Calibri" panose="020F0502020204030204" pitchFamily="34" charset="0"/>
              </a:rPr>
              <a:t>IE price</a:t>
            </a:r>
            <a:r>
              <a:rPr lang="pl-PL" dirty="0">
                <a:solidFill>
                  <a:srgbClr val="FF0000"/>
                </a:solidFill>
                <a:latin typeface="Calibri" panose="020F0502020204030204" pitchFamily="34" charset="0"/>
                <a:cs typeface="Calibri" panose="020F0502020204030204" pitchFamily="34" charset="0"/>
              </a:rPr>
              <a:t>: </a:t>
            </a:r>
            <a:r>
              <a:rPr lang="en-GB" dirty="0">
                <a:solidFill>
                  <a:srgbClr val="FF0000"/>
                </a:solidFill>
                <a:latin typeface="Calibri" panose="020F0502020204030204" pitchFamily="34" charset="0"/>
                <a:cs typeface="Calibri" panose="020F0502020204030204" pitchFamily="34" charset="0"/>
              </a:rPr>
              <a:t>€</a:t>
            </a:r>
            <a:r>
              <a:rPr lang="pl-PL" dirty="0">
                <a:solidFill>
                  <a:srgbClr val="FF0000"/>
                </a:solidFill>
                <a:latin typeface="Calibri" panose="020F0502020204030204" pitchFamily="34" charset="0"/>
                <a:cs typeface="Calibri" panose="020F0502020204030204" pitchFamily="34" charset="0"/>
              </a:rPr>
              <a:t>39.</a:t>
            </a:r>
            <a:r>
              <a:rPr lang="en-GB" dirty="0">
                <a:solidFill>
                  <a:srgbClr val="FF0000"/>
                </a:solidFill>
                <a:latin typeface="Calibri" panose="020F0502020204030204" pitchFamily="34" charset="0"/>
                <a:cs typeface="Calibri" panose="020F0502020204030204" pitchFamily="34" charset="0"/>
              </a:rPr>
              <a:t>99</a:t>
            </a:r>
            <a:r>
              <a:rPr lang="pl-PL" dirty="0">
                <a:solidFill>
                  <a:srgbClr val="FF0000"/>
                </a:solidFill>
                <a:latin typeface="Calibri" panose="020F0502020204030204" pitchFamily="34" charset="0"/>
                <a:cs typeface="Calibri" panose="020F0502020204030204" pitchFamily="34" charset="0"/>
              </a:rPr>
              <a:t> </a:t>
            </a:r>
            <a:br>
              <a:rPr lang="en-US" dirty="0"/>
            </a:br>
            <a:r>
              <a:rPr lang="en-GB" b="1" dirty="0"/>
              <a:t>ISBN: </a:t>
            </a:r>
            <a:r>
              <a:rPr lang="en-GB" dirty="0"/>
              <a:t>9780323611541 </a:t>
            </a:r>
            <a:endParaRPr lang="pl-PL" dirty="0"/>
          </a:p>
          <a:p>
            <a:r>
              <a:rPr lang="pl-PL" dirty="0"/>
              <a:t>         </a:t>
            </a:r>
            <a:r>
              <a:rPr lang="en-GB" dirty="0"/>
              <a:t> </a:t>
            </a:r>
            <a:r>
              <a:rPr lang="en-GB" dirty="0">
                <a:solidFill>
                  <a:srgbClr val="FF0000"/>
                </a:solidFill>
              </a:rPr>
              <a:t>9780323611558</a:t>
            </a:r>
            <a:r>
              <a:rPr lang="pl-PL" dirty="0">
                <a:solidFill>
                  <a:srgbClr val="FF0000"/>
                </a:solidFill>
              </a:rPr>
              <a:t> (I.E.)</a:t>
            </a:r>
            <a:endParaRPr lang="en-GB" dirty="0">
              <a:solidFill>
                <a:srgbClr val="FF0000"/>
              </a:solidFill>
            </a:endParaRPr>
          </a:p>
          <a:p>
            <a:r>
              <a:rPr lang="en-US" b="1" dirty="0"/>
              <a:t>Publication Date: </a:t>
            </a:r>
            <a:r>
              <a:rPr lang="pl-PL" dirty="0"/>
              <a:t>25</a:t>
            </a:r>
            <a:r>
              <a:rPr lang="en-US" dirty="0"/>
              <a:t>/0</a:t>
            </a:r>
            <a:r>
              <a:rPr lang="pl-PL" dirty="0"/>
              <a:t>3/</a:t>
            </a:r>
            <a:r>
              <a:rPr lang="en-US" dirty="0"/>
              <a:t>201</a:t>
            </a:r>
            <a:r>
              <a:rPr lang="pl-PL" dirty="0"/>
              <a:t>9</a:t>
            </a:r>
            <a:r>
              <a:rPr lang="en-US" dirty="0"/>
              <a:t> </a:t>
            </a:r>
          </a:p>
          <a:p>
            <a:r>
              <a:rPr lang="pl-PL" b="1" dirty="0"/>
              <a:t>Includes: </a:t>
            </a:r>
            <a:r>
              <a:rPr lang="pl-PL" dirty="0"/>
              <a:t>Student Consult, Evolve, Evolve Faculty Resources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919998950"/>
              </p:ext>
            </p:extLst>
          </p:nvPr>
        </p:nvGraphicFramePr>
        <p:xfrm>
          <a:off x="251520" y="4077072"/>
          <a:ext cx="8892480" cy="2780928"/>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en-GB" sz="1600" b="1" u="none" strike="noStrike" dirty="0">
                          <a:solidFill>
                            <a:srgbClr val="000000"/>
                          </a:solidFill>
                          <a:effectLst/>
                          <a:latin typeface="Verdana" panose="020B0604030504040204" pitchFamily="34" charset="0"/>
                        </a:rPr>
                        <a:t>New to this edition</a:t>
                      </a:r>
                      <a:r>
                        <a:rPr lang="pl-PL" sz="1600" b="1" u="none" strike="noStrike" dirty="0">
                          <a:solidFill>
                            <a:srgbClr val="000000"/>
                          </a:solidFill>
                          <a:effectLst/>
                          <a:latin typeface="Verdana" panose="020B0604030504040204" pitchFamily="34" charset="0"/>
                        </a:rPr>
                        <a:t>:</a:t>
                      </a:r>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pic>
        <p:nvPicPr>
          <p:cNvPr id="8" name="Picture 7">
            <a:extLst>
              <a:ext uri="{FF2B5EF4-FFF2-40B4-BE49-F238E27FC236}">
                <a16:creationId xmlns:a16="http://schemas.microsoft.com/office/drawing/2014/main" id="{B8448F8A-6C20-4605-8494-14CD3A1627E6}"/>
              </a:ext>
            </a:extLst>
          </p:cNvPr>
          <p:cNvPicPr>
            <a:picLocks noChangeAspect="1"/>
          </p:cNvPicPr>
          <p:nvPr/>
        </p:nvPicPr>
        <p:blipFill>
          <a:blip r:embed="rId3"/>
          <a:stretch>
            <a:fillRect/>
          </a:stretch>
        </p:blipFill>
        <p:spPr>
          <a:xfrm>
            <a:off x="400436" y="1544362"/>
            <a:ext cx="1934417" cy="2430111"/>
          </a:xfrm>
          <a:prstGeom prst="rect">
            <a:avLst/>
          </a:prstGeom>
          <a:effectLst>
            <a:outerShdw blurRad="50800" dist="38100" dir="5400000" algn="t" rotWithShape="0">
              <a:prstClr val="black">
                <a:alpha val="40000"/>
              </a:prstClr>
            </a:outerShdw>
          </a:effectLst>
        </p:spPr>
      </p:pic>
      <p:sp>
        <p:nvSpPr>
          <p:cNvPr id="9" name="Text Placeholder 7">
            <a:extLst>
              <a:ext uri="{FF2B5EF4-FFF2-40B4-BE49-F238E27FC236}">
                <a16:creationId xmlns:a16="http://schemas.microsoft.com/office/drawing/2014/main" id="{C11DF09A-6FF5-4245-9511-E9A6BA3555E0}"/>
              </a:ext>
            </a:extLst>
          </p:cNvPr>
          <p:cNvSpPr txBox="1">
            <a:spLocks/>
          </p:cNvSpPr>
          <p:nvPr/>
        </p:nvSpPr>
        <p:spPr>
          <a:xfrm>
            <a:off x="650691" y="4437112"/>
            <a:ext cx="7991475" cy="23042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r>
              <a:rPr lang="en-US" sz="1700" dirty="0"/>
              <a:t>New state-of-the art 3-D diagnostic images </a:t>
            </a:r>
          </a:p>
          <a:p>
            <a:pPr>
              <a:buFont typeface="Wingdings" panose="05000000000000000000" pitchFamily="2" charset="2"/>
              <a:buChar char="Ø"/>
            </a:pPr>
            <a:r>
              <a:rPr lang="en-US" sz="1700" dirty="0"/>
              <a:t>Additional clinical cases, included for every chapter</a:t>
            </a:r>
          </a:p>
          <a:p>
            <a:pPr>
              <a:buFont typeface="Wingdings" panose="05000000000000000000" pitchFamily="2" charset="2"/>
              <a:buChar char="Ø"/>
            </a:pPr>
            <a:r>
              <a:rPr lang="en-US" sz="1700" dirty="0"/>
              <a:t>the 18 innovative and stunning color animations, </a:t>
            </a:r>
            <a:r>
              <a:rPr lang="en-US" sz="1700" b="1" dirty="0"/>
              <a:t>now with voice-over </a:t>
            </a:r>
            <a:r>
              <a:rPr lang="en-US" sz="1700" b="1" i="1" dirty="0"/>
              <a:t>– </a:t>
            </a:r>
            <a:r>
              <a:rPr lang="en-US" sz="1700" dirty="0"/>
              <a:t>very helpful for students to follow the complexity of organ and system formation. </a:t>
            </a:r>
            <a:endParaRPr lang="en-GB" sz="1700" dirty="0"/>
          </a:p>
          <a:p>
            <a:endParaRPr lang="en-US" dirty="0"/>
          </a:p>
        </p:txBody>
      </p:sp>
    </p:spTree>
    <p:extLst>
      <p:ext uri="{BB962C8B-B14F-4D97-AF65-F5344CB8AC3E}">
        <p14:creationId xmlns:p14="http://schemas.microsoft.com/office/powerpoint/2010/main" val="3433485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48680"/>
            <a:ext cx="8238319" cy="1224136"/>
          </a:xfrm>
        </p:spPr>
        <p:txBody>
          <a:bodyPr/>
          <a:lstStyle/>
          <a:p>
            <a:br>
              <a:rPr lang="pl-PL" b="1" dirty="0">
                <a:latin typeface="Calibri" panose="020F0502020204030204" pitchFamily="34" charset="0"/>
                <a:cs typeface="Calibri" panose="020F0502020204030204" pitchFamily="34" charset="0"/>
              </a:rPr>
            </a:br>
            <a:r>
              <a:rPr lang="pl-PL" sz="3600" b="1" dirty="0">
                <a:latin typeface="Arial Black" panose="020B0A04020102020204" pitchFamily="34" charset="0"/>
                <a:cs typeface="Calibri" panose="020F0502020204030204" pitchFamily="34" charset="0"/>
              </a:rPr>
              <a:t>Gordis Epidemiology</a:t>
            </a:r>
            <a:r>
              <a:rPr lang="en-GB" sz="3600" b="1" dirty="0">
                <a:latin typeface="Arial Black" panose="020B0A04020102020204" pitchFamily="34" charset="0"/>
              </a:rPr>
              <a:t>, </a:t>
            </a:r>
            <a:r>
              <a:rPr lang="pl-PL" sz="3600" b="1" dirty="0">
                <a:latin typeface="Arial Black" panose="020B0A04020102020204" pitchFamily="34" charset="0"/>
              </a:rPr>
              <a:t>6</a:t>
            </a:r>
            <a:r>
              <a:rPr lang="en-GB" sz="3600" b="1" dirty="0">
                <a:latin typeface="Arial Black" panose="020B0A04020102020204" pitchFamily="34" charset="0"/>
              </a:rPr>
              <a:t>e</a:t>
            </a:r>
            <a:br>
              <a:rPr lang="en-AU" dirty="0"/>
            </a:br>
            <a:endParaRPr lang="en-US" dirty="0"/>
          </a:p>
        </p:txBody>
      </p:sp>
      <p:sp>
        <p:nvSpPr>
          <p:cNvPr id="13" name="TextBox 12"/>
          <p:cNvSpPr txBox="1"/>
          <p:nvPr/>
        </p:nvSpPr>
        <p:spPr>
          <a:xfrm>
            <a:off x="467544" y="4282270"/>
            <a:ext cx="8549766" cy="338554"/>
          </a:xfrm>
          <a:prstGeom prst="rect">
            <a:avLst/>
          </a:prstGeom>
          <a:noFill/>
          <a:ln>
            <a:solidFill>
              <a:schemeClr val="accent1"/>
            </a:solidFill>
          </a:ln>
        </p:spPr>
        <p:txBody>
          <a:bodyPr wrap="square" rtlCol="0">
            <a:spAutoFit/>
          </a:bodyPr>
          <a:lstStyle/>
          <a:p>
            <a:endParaRPr lang="en-AU" sz="1600" b="1" dirty="0">
              <a:latin typeface="Calibri" panose="020F0502020204030204" pitchFamily="34" charset="0"/>
              <a:cs typeface="Calibri" panose="020F0502020204030204" pitchFamily="34" charset="0"/>
            </a:endParaRPr>
          </a:p>
        </p:txBody>
      </p:sp>
      <p:sp>
        <p:nvSpPr>
          <p:cNvPr id="3" name="TextBox 2"/>
          <p:cNvSpPr txBox="1"/>
          <p:nvPr/>
        </p:nvSpPr>
        <p:spPr>
          <a:xfrm>
            <a:off x="2843808" y="1772816"/>
            <a:ext cx="5760640" cy="1754326"/>
          </a:xfrm>
          <a:prstGeom prst="rect">
            <a:avLst/>
          </a:prstGeom>
          <a:noFill/>
        </p:spPr>
        <p:txBody>
          <a:bodyPr wrap="square" rtlCol="0">
            <a:spAutoFit/>
          </a:bodyPr>
          <a:lstStyle/>
          <a:p>
            <a:br>
              <a:rPr lang="en-US" dirty="0"/>
            </a:br>
            <a:r>
              <a:rPr lang="en-US" b="1" dirty="0"/>
              <a:t>By</a:t>
            </a:r>
            <a:r>
              <a:rPr lang="en-US" i="1" dirty="0"/>
              <a:t> </a:t>
            </a:r>
            <a:r>
              <a:rPr lang="en-GB" dirty="0"/>
              <a:t>Keith L. Moore; T. V. N. Persaud; Mark G. Torchia</a:t>
            </a:r>
          </a:p>
          <a:p>
            <a:r>
              <a:rPr lang="en-US" b="1" dirty="0"/>
              <a:t>Price:</a:t>
            </a:r>
            <a:r>
              <a:rPr lang="pl-PL" dirty="0"/>
              <a:t> </a:t>
            </a:r>
            <a:r>
              <a:rPr lang="en-GB"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38.99  </a:t>
            </a:r>
            <a:r>
              <a:rPr lang="pl-PL" dirty="0">
                <a:solidFill>
                  <a:srgbClr val="FF0000"/>
                </a:solidFill>
                <a:latin typeface="Calibri" panose="020F0502020204030204" pitchFamily="34" charset="0"/>
                <a:cs typeface="Calibri" panose="020F0502020204030204" pitchFamily="34" charset="0"/>
              </a:rPr>
              <a:t> </a:t>
            </a:r>
            <a:br>
              <a:rPr lang="en-US" dirty="0"/>
            </a:br>
            <a:r>
              <a:rPr lang="en-GB" b="1" dirty="0"/>
              <a:t>ISBN: </a:t>
            </a:r>
            <a:r>
              <a:rPr lang="en-GB" dirty="0"/>
              <a:t>9780323552295</a:t>
            </a:r>
          </a:p>
          <a:p>
            <a:r>
              <a:rPr lang="en-US" b="1" dirty="0"/>
              <a:t>Publication Date: </a:t>
            </a:r>
            <a:r>
              <a:rPr lang="pl-PL" dirty="0"/>
              <a:t>18</a:t>
            </a:r>
            <a:r>
              <a:rPr lang="en-US" dirty="0"/>
              <a:t>/0</a:t>
            </a:r>
            <a:r>
              <a:rPr lang="pl-PL" dirty="0"/>
              <a:t>1/</a:t>
            </a:r>
            <a:r>
              <a:rPr lang="en-US" dirty="0"/>
              <a:t>201</a:t>
            </a:r>
            <a:r>
              <a:rPr lang="pl-PL" dirty="0"/>
              <a:t>9</a:t>
            </a:r>
            <a:r>
              <a:rPr lang="en-US" dirty="0"/>
              <a:t> </a:t>
            </a:r>
          </a:p>
          <a:p>
            <a:r>
              <a:rPr lang="pl-PL" b="1" dirty="0"/>
              <a:t>Includes: </a:t>
            </a:r>
            <a:r>
              <a:rPr lang="pl-PL" dirty="0"/>
              <a:t>Student Consult, Evolve (image bank, Q&amp;A)</a:t>
            </a:r>
            <a:endParaRPr lang="en-US" dirty="0"/>
          </a:p>
        </p:txBody>
      </p:sp>
      <p:graphicFrame>
        <p:nvGraphicFramePr>
          <p:cNvPr id="2" name="Table 1"/>
          <p:cNvGraphicFramePr>
            <a:graphicFrameLocks noGrp="1"/>
          </p:cNvGraphicFramePr>
          <p:nvPr>
            <p:extLst/>
          </p:nvPr>
        </p:nvGraphicFramePr>
        <p:xfrm>
          <a:off x="251520" y="4077072"/>
          <a:ext cx="8892480" cy="2780928"/>
        </p:xfrm>
        <a:graphic>
          <a:graphicData uri="http://schemas.openxmlformats.org/drawingml/2006/table">
            <a:tbl>
              <a:tblPr/>
              <a:tblGrid>
                <a:gridCol w="8892480">
                  <a:extLst>
                    <a:ext uri="{9D8B030D-6E8A-4147-A177-3AD203B41FA5}">
                      <a16:colId xmlns:a16="http://schemas.microsoft.com/office/drawing/2014/main" val="1924729060"/>
                    </a:ext>
                  </a:extLst>
                </a:gridCol>
              </a:tblGrid>
              <a:tr h="351943">
                <a:tc>
                  <a:txBody>
                    <a:bodyPr/>
                    <a:lstStyle/>
                    <a:p>
                      <a:pPr algn="just"/>
                      <a:r>
                        <a:rPr lang="en-GB" sz="1600" b="1" u="none" strike="noStrike" dirty="0">
                          <a:solidFill>
                            <a:srgbClr val="000000"/>
                          </a:solidFill>
                          <a:effectLst/>
                          <a:latin typeface="Verdana" panose="020B0604030504040204" pitchFamily="34" charset="0"/>
                        </a:rPr>
                        <a:t>New to this edition</a:t>
                      </a:r>
                      <a:r>
                        <a:rPr lang="pl-PL" sz="1600" b="1" u="none" strike="noStrike" dirty="0">
                          <a:solidFill>
                            <a:srgbClr val="000000"/>
                          </a:solidFill>
                          <a:effectLst/>
                          <a:latin typeface="Verdana" panose="020B0604030504040204" pitchFamily="34" charset="0"/>
                        </a:rPr>
                        <a:t>:</a:t>
                      </a:r>
                      <a:endParaRPr lang="en-GB"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580179316"/>
                  </a:ext>
                </a:extLst>
              </a:tr>
              <a:tr h="2428985">
                <a:tc>
                  <a:txBody>
                    <a:bodyPr/>
                    <a:lstStyle/>
                    <a:p>
                      <a:pPr algn="just">
                        <a:buFont typeface="Arial" panose="020B0604020202020204" pitchFamily="34" charset="0"/>
                        <a:buChar char="•"/>
                      </a:pPr>
                      <a:endParaRPr lang="en-US" sz="1600" b="0" u="none" strike="noStrike" dirty="0">
                        <a:solidFill>
                          <a:srgbClr val="000000"/>
                        </a:solidFill>
                        <a:effectLst/>
                        <a:latin typeface="Verdana" panose="020B0604030504040204" pitchFamily="34" charset="0"/>
                      </a:endParaRPr>
                    </a:p>
                  </a:txBody>
                  <a:tcPr marL="47625" marR="47625" marT="47625" marB="47625">
                    <a:lnL>
                      <a:noFill/>
                    </a:lnL>
                    <a:lnR>
                      <a:noFill/>
                    </a:lnR>
                    <a:lnT>
                      <a:noFill/>
                    </a:lnT>
                    <a:lnB>
                      <a:noFill/>
                    </a:lnB>
                    <a:solidFill>
                      <a:srgbClr val="FFFFFF"/>
                    </a:solidFill>
                  </a:tcPr>
                </a:tc>
                <a:extLst>
                  <a:ext uri="{0D108BD9-81ED-4DB2-BD59-A6C34878D82A}">
                    <a16:rowId xmlns:a16="http://schemas.microsoft.com/office/drawing/2014/main" val="3107866372"/>
                  </a:ext>
                </a:extLst>
              </a:tr>
            </a:tbl>
          </a:graphicData>
        </a:graphic>
      </p:graphicFrame>
      <p:sp>
        <p:nvSpPr>
          <p:cNvPr id="9" name="Text Placeholder 7">
            <a:extLst>
              <a:ext uri="{FF2B5EF4-FFF2-40B4-BE49-F238E27FC236}">
                <a16:creationId xmlns:a16="http://schemas.microsoft.com/office/drawing/2014/main" id="{C11DF09A-6FF5-4245-9511-E9A6BA3555E0}"/>
              </a:ext>
            </a:extLst>
          </p:cNvPr>
          <p:cNvSpPr txBox="1">
            <a:spLocks/>
          </p:cNvSpPr>
          <p:nvPr/>
        </p:nvSpPr>
        <p:spPr>
          <a:xfrm>
            <a:off x="650691" y="4437112"/>
            <a:ext cx="7991475" cy="23042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r>
              <a:rPr lang="en-US" sz="1600" dirty="0"/>
              <a:t>New coverage includes expanded information on </a:t>
            </a:r>
            <a:r>
              <a:rPr lang="en-US" sz="1600" b="1" dirty="0"/>
              <a:t>genetic epidemiology</a:t>
            </a:r>
            <a:r>
              <a:rPr lang="en-US" sz="1600" dirty="0"/>
              <a:t>, </a:t>
            </a:r>
            <a:r>
              <a:rPr lang="en-US" sz="1600" b="1" dirty="0"/>
              <a:t>epidemiology and public policy</a:t>
            </a:r>
            <a:r>
              <a:rPr lang="en-US" sz="1600" dirty="0"/>
              <a:t>, and </a:t>
            </a:r>
            <a:r>
              <a:rPr lang="en-US" sz="1600" b="1" dirty="0"/>
              <a:t>ethical and professional issues in epidemiology</a:t>
            </a:r>
            <a:r>
              <a:rPr lang="en-US" sz="1600" dirty="0"/>
              <a:t>, providing a strong basis for understanding the </a:t>
            </a:r>
            <a:r>
              <a:rPr lang="en-US" sz="1600" b="1" dirty="0"/>
              <a:t>role and importance of epidemiology in today’s data-driven society</a:t>
            </a:r>
            <a:r>
              <a:rPr lang="en-US" sz="1600" dirty="0"/>
              <a:t>.</a:t>
            </a:r>
          </a:p>
          <a:p>
            <a:pPr>
              <a:buFont typeface="Wingdings" panose="05000000000000000000" pitchFamily="2" charset="2"/>
              <a:buChar char="Ø"/>
            </a:pPr>
            <a:r>
              <a:rPr lang="en-US" sz="1600" dirty="0"/>
              <a:t>New glossary of epidemiologic terminology</a:t>
            </a:r>
          </a:p>
          <a:p>
            <a:pPr>
              <a:buFont typeface="Wingdings" panose="05000000000000000000" pitchFamily="2" charset="2"/>
              <a:buChar char="Ø"/>
            </a:pPr>
            <a:r>
              <a:rPr lang="en-US" sz="1600" dirty="0"/>
              <a:t>New questions (at end of chapters, approx. 50% change</a:t>
            </a:r>
            <a:r>
              <a:rPr lang="pl-PL" sz="1600" dirty="0"/>
              <a:t>)</a:t>
            </a:r>
            <a:r>
              <a:rPr lang="en-US" sz="1600" dirty="0"/>
              <a:t>; and new test bank for instructors that does NOT overlap with book or Student Consult ques</a:t>
            </a:r>
            <a:r>
              <a:rPr lang="pl-PL" sz="1600" dirty="0"/>
              <a:t>tions</a:t>
            </a:r>
            <a:endParaRPr lang="en-US" sz="1600" dirty="0"/>
          </a:p>
          <a:p>
            <a:endParaRPr lang="en-US" dirty="0"/>
          </a:p>
        </p:txBody>
      </p:sp>
      <p:pic>
        <p:nvPicPr>
          <p:cNvPr id="10" name="Picture Placeholder 3">
            <a:extLst>
              <a:ext uri="{FF2B5EF4-FFF2-40B4-BE49-F238E27FC236}">
                <a16:creationId xmlns:a16="http://schemas.microsoft.com/office/drawing/2014/main" id="{7345B6ED-3B32-479B-BAE0-2EF6163EDA6F}"/>
              </a:ext>
            </a:extLst>
          </p:cNvPr>
          <p:cNvPicPr>
            <a:picLocks noChangeAspect="1"/>
          </p:cNvPicPr>
          <p:nvPr/>
        </p:nvPicPr>
        <p:blipFill>
          <a:blip r:embed="rId3"/>
          <a:srcRect l="449" r="449"/>
          <a:stretch>
            <a:fillRect/>
          </a:stretch>
        </p:blipFill>
        <p:spPr>
          <a:xfrm>
            <a:off x="539552" y="1740806"/>
            <a:ext cx="1944216" cy="22219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785417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5133</TotalTime>
  <Words>1343</Words>
  <Application>Microsoft Office PowerPoint</Application>
  <PresentationFormat>On-screen Show (4:3)</PresentationFormat>
  <Paragraphs>253</Paragraphs>
  <Slides>25</Slides>
  <Notes>19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ＭＳ Ｐゴシック</vt:lpstr>
      <vt:lpstr>Arial</vt:lpstr>
      <vt:lpstr>Arial Black</vt:lpstr>
      <vt:lpstr>Book Antiqua</vt:lpstr>
      <vt:lpstr>Calibri</vt:lpstr>
      <vt:lpstr>Calibri Light</vt:lpstr>
      <vt:lpstr>Lucida Sans Unicode</vt:lpstr>
      <vt:lpstr>Verdana</vt:lpstr>
      <vt:lpstr>Wingdings</vt:lpstr>
      <vt:lpstr>Office Theme</vt:lpstr>
      <vt:lpstr>Elsevier Overview 2019 </vt:lpstr>
      <vt:lpstr>Education Frontlist 2019</vt:lpstr>
      <vt:lpstr>Sobotta Anatomy Textbook, 1st Edition </vt:lpstr>
      <vt:lpstr> 250 Cases in Clinical Medicine, 5e </vt:lpstr>
      <vt:lpstr> Abrahams’ and McMinn’s Clinical Atlas of Human Anatomy, 8e  </vt:lpstr>
      <vt:lpstr>Calculations and Pharmaceutics in Practice, 1e </vt:lpstr>
      <vt:lpstr> Crash Course 5th edition cycle (note: a few aren’t 5es though!) </vt:lpstr>
      <vt:lpstr> The Developing Human, 11e </vt:lpstr>
      <vt:lpstr> Gordis Epidemiology, 6e </vt:lpstr>
      <vt:lpstr> Gray’s Antomy for Students, 4e </vt:lpstr>
      <vt:lpstr> The ECG Made Easy, 9e </vt:lpstr>
      <vt:lpstr> Human Embryology &amp; Developmental Biology, 6e </vt:lpstr>
      <vt:lpstr> Learning Radiology: Recognizing the Basics, 4e </vt:lpstr>
      <vt:lpstr> Netter’s Neurology, 3e </vt:lpstr>
      <vt:lpstr> Netter’s Moving AnatoME, 1e </vt:lpstr>
      <vt:lpstr> Neuroanatomy: an Illustrated Colour Text, 6e </vt:lpstr>
      <vt:lpstr> Nolte's The Human Brain in Photographs and Diagrams, 5e </vt:lpstr>
      <vt:lpstr>Stevens and Lowe’s Human Histology, 5e </vt:lpstr>
      <vt:lpstr> Wheater’s Pathology , 6e </vt:lpstr>
      <vt:lpstr>print PLUS online</vt:lpstr>
      <vt:lpstr>Educators</vt:lpstr>
      <vt:lpstr>StudentConsult</vt:lpstr>
      <vt:lpstr>Unique Book IDs / Anti-Piracy Hologram </vt:lpstr>
      <vt:lpstr>Contact details</vt:lpstr>
      <vt:lpstr>PowerPoint Presentation</vt:lpstr>
    </vt:vector>
  </TitlesOfParts>
  <Company>Reed Elsevier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Smith</dc:creator>
  <cp:lastModifiedBy>Paczuska, Helena (ELS-WAW)</cp:lastModifiedBy>
  <cp:revision>476</cp:revision>
  <dcterms:created xsi:type="dcterms:W3CDTF">2013-08-30T10:15:32Z</dcterms:created>
  <dcterms:modified xsi:type="dcterms:W3CDTF">2019-04-15T05:31:21Z</dcterms:modified>
</cp:coreProperties>
</file>